
<file path=[Content_Types].xml><?xml version="1.0" encoding="utf-8"?>
<Types xmlns="http://schemas.openxmlformats.org/package/2006/content-types">
  <Override PartName="/ppt/theme/themeOverride12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theme/themeOverride19.xml" ContentType="application/vnd.openxmlformats-officedocument.themeOverride+xml"/>
  <Override PartName="/ppt/charts/chart7.xml" ContentType="application/vnd.openxmlformats-officedocument.drawingml.chart+xml"/>
  <Override PartName="/ppt/theme/themeOverride17.xml" ContentType="application/vnd.openxmlformats-officedocument.themeOverr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theme/themeOverride15.xml" ContentType="application/vnd.openxmlformats-officedocument.themeOverr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theme/themeOverride13.xml" ContentType="application/vnd.openxmlformats-officedocument.themeOverr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20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theme/themeOverride18.xml" ContentType="application/vnd.openxmlformats-officedocument.themeOverride+xml"/>
  <Override PartName="/ppt/charts/chart4.xml" ContentType="application/vnd.openxmlformats-officedocument.drawingml.chart+xml"/>
  <Override PartName="/ppt/theme/themeOverride16.xml" ContentType="application/vnd.openxmlformats-officedocument.themeOverr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handoutMasterIdLst>
    <p:handoutMasterId r:id="rId32"/>
  </p:handoutMasterIdLst>
  <p:sldIdLst>
    <p:sldId id="283" r:id="rId3"/>
    <p:sldId id="289" r:id="rId4"/>
    <p:sldId id="291" r:id="rId5"/>
    <p:sldId id="287" r:id="rId6"/>
    <p:sldId id="292" r:id="rId7"/>
    <p:sldId id="293" r:id="rId8"/>
    <p:sldId id="298" r:id="rId9"/>
    <p:sldId id="257" r:id="rId10"/>
    <p:sldId id="256" r:id="rId11"/>
    <p:sldId id="259" r:id="rId12"/>
    <p:sldId id="266" r:id="rId13"/>
    <p:sldId id="265" r:id="rId14"/>
    <p:sldId id="262" r:id="rId15"/>
    <p:sldId id="264" r:id="rId16"/>
    <p:sldId id="261" r:id="rId17"/>
    <p:sldId id="263" r:id="rId18"/>
    <p:sldId id="294" r:id="rId19"/>
    <p:sldId id="278" r:id="rId20"/>
    <p:sldId id="276" r:id="rId21"/>
    <p:sldId id="272" r:id="rId22"/>
    <p:sldId id="273" r:id="rId23"/>
    <p:sldId id="274" r:id="rId24"/>
    <p:sldId id="280" r:id="rId25"/>
    <p:sldId id="281" r:id="rId26"/>
    <p:sldId id="295" r:id="rId27"/>
    <p:sldId id="286" r:id="rId28"/>
    <p:sldId id="297" r:id="rId29"/>
    <p:sldId id="299" r:id="rId3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5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6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7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8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9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10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11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12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1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\\fsistuprf1sntsb\stustore\PikeCT\China-extra.xlsx" TargetMode="External"/><Relationship Id="rId1" Type="http://schemas.openxmlformats.org/officeDocument/2006/relationships/themeOverride" Target="../theme/themeOverride1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\\fsistuprf1sntsb\stustore\PikeCT\China-extra.xlsx" TargetMode="External"/><Relationship Id="rId1" Type="http://schemas.openxmlformats.org/officeDocument/2006/relationships/themeOverride" Target="../theme/themeOverride15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16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17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18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ikect\My%20Documents\China\China-gdp2.xlsx" TargetMode="External"/><Relationship Id="rId1" Type="http://schemas.openxmlformats.org/officeDocument/2006/relationships/themeOverride" Target="../theme/themeOverride19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\\fsistuprf1sntsb\stustore\PikeCT\China-extra.xlsx" TargetMode="External"/><Relationship Id="rId1" Type="http://schemas.openxmlformats.org/officeDocument/2006/relationships/themeOverride" Target="../theme/themeOverride20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ikect\My%20Documents\China-extra.xlsx" TargetMode="External"/><Relationship Id="rId1" Type="http://schemas.openxmlformats.org/officeDocument/2006/relationships/themeOverride" Target="../theme/themeOverrid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/>
              <a:t>China:</a:t>
            </a:r>
            <a:r>
              <a:rPr lang="en-US" baseline="0"/>
              <a:t> Exceptional Growth since 1980</a:t>
            </a:r>
            <a:endParaRPr lang="en-US"/>
          </a:p>
        </c:rich>
      </c:tx>
    </c:title>
    <c:plotArea>
      <c:layout/>
      <c:lineChart>
        <c:grouping val="standard"/>
        <c:ser>
          <c:idx val="0"/>
          <c:order val="0"/>
          <c:tx>
            <c:v>Real GDP</c:v>
          </c:tx>
          <c:spPr>
            <a:ln w="88900"/>
          </c:spPr>
          <c:marker>
            <c:symbol val="none"/>
          </c:marker>
          <c:cat>
            <c:strRef>
              <c:f>'gdp data'!$J$1:$AN$1</c:f>
              <c:strCache>
                <c:ptCount val="31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</c:strCache>
            </c:strRef>
          </c:cat>
          <c:val>
            <c:numRef>
              <c:f>'gdp data'!$J$16:$AN$16</c:f>
              <c:numCache>
                <c:formatCode>0.000</c:formatCode>
                <c:ptCount val="31"/>
                <c:pt idx="0">
                  <c:v>7.8066914498141289</c:v>
                </c:pt>
                <c:pt idx="1">
                  <c:v>5.1724137931034502</c:v>
                </c:pt>
                <c:pt idx="2">
                  <c:v>9.0983606557376859</c:v>
                </c:pt>
                <c:pt idx="3">
                  <c:v>10.894064613072899</c:v>
                </c:pt>
                <c:pt idx="4">
                  <c:v>15.785907859078609</c:v>
                </c:pt>
                <c:pt idx="5">
                  <c:v>12.873025160912798</c:v>
                </c:pt>
                <c:pt idx="6">
                  <c:v>8.8646967340591107</c:v>
                </c:pt>
                <c:pt idx="7">
                  <c:v>11.571428571428608</c:v>
                </c:pt>
                <c:pt idx="8">
                  <c:v>11.2676056338028</c:v>
                </c:pt>
                <c:pt idx="9">
                  <c:v>4.0659762178749439</c:v>
                </c:pt>
                <c:pt idx="10">
                  <c:v>3.8368327146778576</c:v>
                </c:pt>
                <c:pt idx="11">
                  <c:v>9.1789366990333505</c:v>
                </c:pt>
                <c:pt idx="12">
                  <c:v>14.240706356417602</c:v>
                </c:pt>
                <c:pt idx="13">
                  <c:v>13.964314660338401</c:v>
                </c:pt>
                <c:pt idx="14">
                  <c:v>13.080681833991704</c:v>
                </c:pt>
                <c:pt idx="15">
                  <c:v>10.9249803261187</c:v>
                </c:pt>
                <c:pt idx="16">
                  <c:v>10.008523449312698</c:v>
                </c:pt>
                <c:pt idx="17">
                  <c:v>9.2970337559690996</c:v>
                </c:pt>
                <c:pt idx="18">
                  <c:v>7.8333468618378399</c:v>
                </c:pt>
                <c:pt idx="19">
                  <c:v>7.6198357216743702</c:v>
                </c:pt>
                <c:pt idx="20">
                  <c:v>8.4312794502991633</c:v>
                </c:pt>
                <c:pt idx="21">
                  <c:v>8.3003175913933802</c:v>
                </c:pt>
                <c:pt idx="22">
                  <c:v>9.0820679696008604</c:v>
                </c:pt>
                <c:pt idx="23">
                  <c:v>10.02537876145529</c:v>
                </c:pt>
                <c:pt idx="24">
                  <c:v>10.085039874453809</c:v>
                </c:pt>
                <c:pt idx="25">
                  <c:v>11.310035223329715</c:v>
                </c:pt>
                <c:pt idx="26">
                  <c:v>12.676534213193415</c:v>
                </c:pt>
                <c:pt idx="27">
                  <c:v>14.162394996733704</c:v>
                </c:pt>
                <c:pt idx="28">
                  <c:v>9.634668211322408</c:v>
                </c:pt>
                <c:pt idx="29">
                  <c:v>9.2170446693073007</c:v>
                </c:pt>
                <c:pt idx="30">
                  <c:v>10.325591374778806</c:v>
                </c:pt>
              </c:numCache>
            </c:numRef>
          </c:val>
        </c:ser>
        <c:ser>
          <c:idx val="2"/>
          <c:order val="1"/>
          <c:tx>
            <c:v>Ave Annual Growth</c:v>
          </c:tx>
          <c:marker>
            <c:symbol val="none"/>
          </c:marker>
          <c:val>
            <c:numRef>
              <c:f>'GDP-demand'!$B$23:$AF$23</c:f>
              <c:numCache>
                <c:formatCode>0.0</c:formatCode>
                <c:ptCount val="31"/>
                <c:pt idx="1">
                  <c:v>10.061292698646596</c:v>
                </c:pt>
                <c:pt idx="2">
                  <c:v>10.061292698646596</c:v>
                </c:pt>
                <c:pt idx="3">
                  <c:v>10.061292698646596</c:v>
                </c:pt>
                <c:pt idx="4">
                  <c:v>10.061292698646596</c:v>
                </c:pt>
                <c:pt idx="5">
                  <c:v>10.061292698646596</c:v>
                </c:pt>
                <c:pt idx="6">
                  <c:v>10.061292698646596</c:v>
                </c:pt>
                <c:pt idx="7">
                  <c:v>10.061292698646596</c:v>
                </c:pt>
                <c:pt idx="8">
                  <c:v>10.061292698646596</c:v>
                </c:pt>
                <c:pt idx="9">
                  <c:v>10.061292698646596</c:v>
                </c:pt>
                <c:pt idx="10">
                  <c:v>10.061292698646596</c:v>
                </c:pt>
                <c:pt idx="11">
                  <c:v>10.061292698646596</c:v>
                </c:pt>
                <c:pt idx="12">
                  <c:v>10.061292698646596</c:v>
                </c:pt>
                <c:pt idx="13">
                  <c:v>10.061292698646596</c:v>
                </c:pt>
                <c:pt idx="14">
                  <c:v>10.061292698646596</c:v>
                </c:pt>
                <c:pt idx="15">
                  <c:v>10.061292698646596</c:v>
                </c:pt>
                <c:pt idx="16">
                  <c:v>10.061292698646596</c:v>
                </c:pt>
                <c:pt idx="17">
                  <c:v>10.061292698646596</c:v>
                </c:pt>
                <c:pt idx="18">
                  <c:v>10.061292698646596</c:v>
                </c:pt>
                <c:pt idx="19">
                  <c:v>10.061292698646596</c:v>
                </c:pt>
                <c:pt idx="20">
                  <c:v>10.061292698646596</c:v>
                </c:pt>
                <c:pt idx="21">
                  <c:v>10.061292698646596</c:v>
                </c:pt>
                <c:pt idx="22">
                  <c:v>10.061292698646596</c:v>
                </c:pt>
                <c:pt idx="23">
                  <c:v>10.061292698646596</c:v>
                </c:pt>
                <c:pt idx="24">
                  <c:v>10.061292698646596</c:v>
                </c:pt>
                <c:pt idx="25">
                  <c:v>10.061292698646596</c:v>
                </c:pt>
                <c:pt idx="26">
                  <c:v>10.061292698646596</c:v>
                </c:pt>
                <c:pt idx="27">
                  <c:v>10.061292698646596</c:v>
                </c:pt>
                <c:pt idx="28">
                  <c:v>10.061292698646596</c:v>
                </c:pt>
                <c:pt idx="29">
                  <c:v>10.061292698646596</c:v>
                </c:pt>
                <c:pt idx="30">
                  <c:v>10.061292698646596</c:v>
                </c:pt>
              </c:numCache>
            </c:numRef>
          </c:val>
        </c:ser>
        <c:marker val="1"/>
        <c:axId val="34506624"/>
        <c:axId val="34508160"/>
      </c:lineChart>
      <c:catAx>
        <c:axId val="34506624"/>
        <c:scaling>
          <c:orientation val="minMax"/>
        </c:scaling>
        <c:axPos val="b"/>
        <c:majorTickMark val="cross"/>
        <c:tickLblPos val="nextTo"/>
        <c:txPr>
          <a:bodyPr rot="-4200000"/>
          <a:lstStyle/>
          <a:p>
            <a:pPr>
              <a:defRPr sz="1600"/>
            </a:pPr>
            <a:endParaRPr lang="en-US"/>
          </a:p>
        </c:txPr>
        <c:crossAx val="34508160"/>
        <c:crosses val="autoZero"/>
        <c:auto val="1"/>
        <c:lblAlgn val="ctr"/>
        <c:lblOffset val="100"/>
        <c:tickLblSkip val="2"/>
      </c:catAx>
      <c:valAx>
        <c:axId val="34508160"/>
        <c:scaling>
          <c:orientation val="minMax"/>
          <c:max val="16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/>
                  <a:t>Percent</a:t>
                </a:r>
              </a:p>
            </c:rich>
          </c:tx>
          <c:layout>
            <c:manualLayout>
              <c:xMode val="edge"/>
              <c:yMode val="edge"/>
              <c:x val="1.9044969198136485E-2"/>
              <c:y val="0.38648789414996176"/>
            </c:manualLayout>
          </c:layout>
        </c:title>
        <c:numFmt formatCode="0" sourceLinked="0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4506624"/>
        <c:crosses val="autoZero"/>
        <c:crossBetween val="between"/>
      </c:valAx>
    </c:plotArea>
    <c:legend>
      <c:legendPos val="b"/>
      <c:txPr>
        <a:bodyPr/>
        <a:lstStyle/>
        <a:p>
          <a:pPr>
            <a:defRPr sz="1600"/>
          </a:pPr>
          <a:endParaRPr lang="en-US"/>
        </a:p>
      </c:txPr>
    </c:legend>
    <c:plotVisOnly val="1"/>
  </c:chart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/>
              <a:t>China Growth Outpacing Local Competitors</a:t>
            </a:r>
          </a:p>
        </c:rich>
      </c:tx>
    </c:title>
    <c:plotArea>
      <c:layout/>
      <c:lineChart>
        <c:grouping val="standard"/>
        <c:ser>
          <c:idx val="0"/>
          <c:order val="0"/>
          <c:tx>
            <c:strRef>
              <c:f>'growth rates data'!$A$4</c:f>
              <c:strCache>
                <c:ptCount val="1"/>
                <c:pt idx="0">
                  <c:v>China</c:v>
                </c:pt>
              </c:strCache>
            </c:strRef>
          </c:tx>
          <c:cat>
            <c:strRef>
              <c:f>'growth rates data'!$D$1:$AG$1</c:f>
              <c:strCache>
                <c:ptCount val="30"/>
                <c:pt idx="0">
                  <c:v>1981</c:v>
                </c:pt>
                <c:pt idx="1">
                  <c:v>1982</c:v>
                </c:pt>
                <c:pt idx="2">
                  <c:v>1983</c:v>
                </c:pt>
                <c:pt idx="3">
                  <c:v>1984</c:v>
                </c:pt>
                <c:pt idx="4">
                  <c:v>1985</c:v>
                </c:pt>
                <c:pt idx="5">
                  <c:v>1986</c:v>
                </c:pt>
                <c:pt idx="6">
                  <c:v>1987</c:v>
                </c:pt>
                <c:pt idx="7">
                  <c:v>1988</c:v>
                </c:pt>
                <c:pt idx="8">
                  <c:v>1989</c:v>
                </c:pt>
                <c:pt idx="9">
                  <c:v>1990</c:v>
                </c:pt>
                <c:pt idx="10">
                  <c:v>1991</c:v>
                </c:pt>
                <c:pt idx="11">
                  <c:v>1992</c:v>
                </c:pt>
                <c:pt idx="12">
                  <c:v>1993</c:v>
                </c:pt>
                <c:pt idx="13">
                  <c:v>1994</c:v>
                </c:pt>
                <c:pt idx="14">
                  <c:v>1995</c:v>
                </c:pt>
                <c:pt idx="15">
                  <c:v>1996</c:v>
                </c:pt>
                <c:pt idx="16">
                  <c:v>1997</c:v>
                </c:pt>
                <c:pt idx="17">
                  <c:v>1998</c:v>
                </c:pt>
                <c:pt idx="18">
                  <c:v>1999</c:v>
                </c:pt>
                <c:pt idx="19">
                  <c:v>2000</c:v>
                </c:pt>
                <c:pt idx="20">
                  <c:v>2001</c:v>
                </c:pt>
                <c:pt idx="21">
                  <c:v>2002</c:v>
                </c:pt>
                <c:pt idx="22">
                  <c:v>2003</c:v>
                </c:pt>
                <c:pt idx="23">
                  <c:v>2004</c:v>
                </c:pt>
                <c:pt idx="24">
                  <c:v>2005</c:v>
                </c:pt>
                <c:pt idx="25">
                  <c:v>2006</c:v>
                </c:pt>
                <c:pt idx="26">
                  <c:v>2007</c:v>
                </c:pt>
                <c:pt idx="27">
                  <c:v>2008</c:v>
                </c:pt>
                <c:pt idx="28">
                  <c:v>2009</c:v>
                </c:pt>
                <c:pt idx="29">
                  <c:v>2010</c:v>
                </c:pt>
              </c:strCache>
            </c:strRef>
          </c:cat>
          <c:val>
            <c:numRef>
              <c:f>'growth rates data'!$D$4:$AG$4</c:f>
              <c:numCache>
                <c:formatCode>0.0%</c:formatCode>
                <c:ptCount val="30"/>
                <c:pt idx="0">
                  <c:v>5.2000000000000317E-2</c:v>
                </c:pt>
                <c:pt idx="1">
                  <c:v>9.1000000000000428E-2</c:v>
                </c:pt>
                <c:pt idx="2">
                  <c:v>0.10900000000000376</c:v>
                </c:pt>
                <c:pt idx="3">
                  <c:v>0.15199999999999841</c:v>
                </c:pt>
                <c:pt idx="4">
                  <c:v>0.13499999999999887</c:v>
                </c:pt>
                <c:pt idx="5">
                  <c:v>8.8000000000000564E-2</c:v>
                </c:pt>
                <c:pt idx="6">
                  <c:v>0.1160000000000001</c:v>
                </c:pt>
                <c:pt idx="7">
                  <c:v>0.1129999999999997</c:v>
                </c:pt>
                <c:pt idx="8">
                  <c:v>4.1000000000001723E-2</c:v>
                </c:pt>
                <c:pt idx="9">
                  <c:v>3.799999999999961E-2</c:v>
                </c:pt>
                <c:pt idx="10">
                  <c:v>9.1999999999999749E-2</c:v>
                </c:pt>
                <c:pt idx="11">
                  <c:v>0.14199999999999927</c:v>
                </c:pt>
                <c:pt idx="12">
                  <c:v>0.14000000000000171</c:v>
                </c:pt>
                <c:pt idx="13">
                  <c:v>0.13099999999999884</c:v>
                </c:pt>
                <c:pt idx="14">
                  <c:v>0.10899999999999975</c:v>
                </c:pt>
                <c:pt idx="15">
                  <c:v>0.10000000000000099</c:v>
                </c:pt>
                <c:pt idx="16">
                  <c:v>9.3000000000000083E-2</c:v>
                </c:pt>
                <c:pt idx="17">
                  <c:v>7.8000000000000513E-2</c:v>
                </c:pt>
                <c:pt idx="18">
                  <c:v>7.5999999999999901E-2</c:v>
                </c:pt>
                <c:pt idx="19">
                  <c:v>8.4000000000000033E-2</c:v>
                </c:pt>
                <c:pt idx="20">
                  <c:v>8.3000000000000046E-2</c:v>
                </c:pt>
                <c:pt idx="21">
                  <c:v>9.1000000000000025E-2</c:v>
                </c:pt>
                <c:pt idx="22">
                  <c:v>9.9999999999998548E-2</c:v>
                </c:pt>
                <c:pt idx="23">
                  <c:v>0.10100000000000464</c:v>
                </c:pt>
                <c:pt idx="24">
                  <c:v>0.1129999999999988</c:v>
                </c:pt>
                <c:pt idx="25">
                  <c:v>0.12699999999999595</c:v>
                </c:pt>
                <c:pt idx="26">
                  <c:v>0.14200000000000346</c:v>
                </c:pt>
                <c:pt idx="27">
                  <c:v>9.5999999999998545E-2</c:v>
                </c:pt>
                <c:pt idx="28">
                  <c:v>9.2000000000001636E-2</c:v>
                </c:pt>
                <c:pt idx="29">
                  <c:v>0.10400000000000009</c:v>
                </c:pt>
              </c:numCache>
            </c:numRef>
          </c:val>
        </c:ser>
        <c:ser>
          <c:idx val="1"/>
          <c:order val="1"/>
          <c:tx>
            <c:strRef>
              <c:f>'growth rates data'!$A$48</c:f>
              <c:strCache>
                <c:ptCount val="1"/>
                <c:pt idx="0">
                  <c:v>Average Weighted Growth Rate: Asian 5</c:v>
                </c:pt>
              </c:strCache>
            </c:strRef>
          </c:tx>
          <c:cat>
            <c:strRef>
              <c:f>'growth rates data'!$D$1:$AG$1</c:f>
              <c:strCache>
                <c:ptCount val="30"/>
                <c:pt idx="0">
                  <c:v>1981</c:v>
                </c:pt>
                <c:pt idx="1">
                  <c:v>1982</c:v>
                </c:pt>
                <c:pt idx="2">
                  <c:v>1983</c:v>
                </c:pt>
                <c:pt idx="3">
                  <c:v>1984</c:v>
                </c:pt>
                <c:pt idx="4">
                  <c:v>1985</c:v>
                </c:pt>
                <c:pt idx="5">
                  <c:v>1986</c:v>
                </c:pt>
                <c:pt idx="6">
                  <c:v>1987</c:v>
                </c:pt>
                <c:pt idx="7">
                  <c:v>1988</c:v>
                </c:pt>
                <c:pt idx="8">
                  <c:v>1989</c:v>
                </c:pt>
                <c:pt idx="9">
                  <c:v>1990</c:v>
                </c:pt>
                <c:pt idx="10">
                  <c:v>1991</c:v>
                </c:pt>
                <c:pt idx="11">
                  <c:v>1992</c:v>
                </c:pt>
                <c:pt idx="12">
                  <c:v>1993</c:v>
                </c:pt>
                <c:pt idx="13">
                  <c:v>1994</c:v>
                </c:pt>
                <c:pt idx="14">
                  <c:v>1995</c:v>
                </c:pt>
                <c:pt idx="15">
                  <c:v>1996</c:v>
                </c:pt>
                <c:pt idx="16">
                  <c:v>1997</c:v>
                </c:pt>
                <c:pt idx="17">
                  <c:v>1998</c:v>
                </c:pt>
                <c:pt idx="18">
                  <c:v>1999</c:v>
                </c:pt>
                <c:pt idx="19">
                  <c:v>2000</c:v>
                </c:pt>
                <c:pt idx="20">
                  <c:v>2001</c:v>
                </c:pt>
                <c:pt idx="21">
                  <c:v>2002</c:v>
                </c:pt>
                <c:pt idx="22">
                  <c:v>2003</c:v>
                </c:pt>
                <c:pt idx="23">
                  <c:v>2004</c:v>
                </c:pt>
                <c:pt idx="24">
                  <c:v>2005</c:v>
                </c:pt>
                <c:pt idx="25">
                  <c:v>2006</c:v>
                </c:pt>
                <c:pt idx="26">
                  <c:v>2007</c:v>
                </c:pt>
                <c:pt idx="27">
                  <c:v>2008</c:v>
                </c:pt>
                <c:pt idx="28">
                  <c:v>2009</c:v>
                </c:pt>
                <c:pt idx="29">
                  <c:v>2010</c:v>
                </c:pt>
              </c:strCache>
            </c:strRef>
          </c:cat>
          <c:val>
            <c:numRef>
              <c:f>'growth rates data'!$D$48:$AG$48</c:f>
              <c:numCache>
                <c:formatCode>0.0%</c:formatCode>
                <c:ptCount val="30"/>
                <c:pt idx="0">
                  <c:v>6.2545812714186896E-2</c:v>
                </c:pt>
                <c:pt idx="1">
                  <c:v>4.5012744166854676E-2</c:v>
                </c:pt>
                <c:pt idx="2">
                  <c:v>7.386484082676259E-2</c:v>
                </c:pt>
                <c:pt idx="3">
                  <c:v>4.9984885028212522E-2</c:v>
                </c:pt>
                <c:pt idx="4">
                  <c:v>2.7622969099710761E-2</c:v>
                </c:pt>
                <c:pt idx="5">
                  <c:v>6.7080673373565394E-2</c:v>
                </c:pt>
                <c:pt idx="6">
                  <c:v>7.8572311656708124E-2</c:v>
                </c:pt>
                <c:pt idx="7">
                  <c:v>9.3241700140986664E-2</c:v>
                </c:pt>
                <c:pt idx="8">
                  <c:v>8.3780183794196508E-2</c:v>
                </c:pt>
                <c:pt idx="9">
                  <c:v>8.702534600925399E-2</c:v>
                </c:pt>
                <c:pt idx="10">
                  <c:v>8.0354195634722764E-2</c:v>
                </c:pt>
                <c:pt idx="11">
                  <c:v>6.3165536900269284E-2</c:v>
                </c:pt>
                <c:pt idx="12">
                  <c:v>6.7604967440308333E-2</c:v>
                </c:pt>
                <c:pt idx="13">
                  <c:v>8.0095167075625848E-2</c:v>
                </c:pt>
                <c:pt idx="14">
                  <c:v>8.6209631671637199E-2</c:v>
                </c:pt>
                <c:pt idx="15">
                  <c:v>7.1796539712172924E-2</c:v>
                </c:pt>
                <c:pt idx="16">
                  <c:v>3.9752650787871401E-2</c:v>
                </c:pt>
                <c:pt idx="17">
                  <c:v>-8.6216712682649854E-2</c:v>
                </c:pt>
                <c:pt idx="18">
                  <c:v>5.4552700859841374E-2</c:v>
                </c:pt>
                <c:pt idx="19">
                  <c:v>6.6553505484039377E-2</c:v>
                </c:pt>
                <c:pt idx="20">
                  <c:v>3.1459036865898474E-2</c:v>
                </c:pt>
                <c:pt idx="21">
                  <c:v>5.6991443749510928E-2</c:v>
                </c:pt>
                <c:pt idx="22">
                  <c:v>4.4797025195763944E-2</c:v>
                </c:pt>
                <c:pt idx="23">
                  <c:v>5.4151790227456906E-2</c:v>
                </c:pt>
                <c:pt idx="24">
                  <c:v>4.7166315004546988E-2</c:v>
                </c:pt>
                <c:pt idx="25">
                  <c:v>5.3240863108396264E-2</c:v>
                </c:pt>
                <c:pt idx="26">
                  <c:v>5.6981902214576108E-2</c:v>
                </c:pt>
                <c:pt idx="27">
                  <c:v>3.7255587519077024E-2</c:v>
                </c:pt>
                <c:pt idx="28">
                  <c:v>9.0141453075658368E-3</c:v>
                </c:pt>
                <c:pt idx="29">
                  <c:v>6.6458484692555997E-2</c:v>
                </c:pt>
              </c:numCache>
            </c:numRef>
          </c:val>
        </c:ser>
        <c:marker val="1"/>
        <c:axId val="32937472"/>
        <c:axId val="32939008"/>
      </c:lineChart>
      <c:catAx>
        <c:axId val="32937472"/>
        <c:scaling>
          <c:orientation val="minMax"/>
        </c:scaling>
        <c:axPos val="b"/>
        <c:majorTickMark val="none"/>
        <c:tickLblPos val="nextTo"/>
        <c:txPr>
          <a:bodyPr rot="-2400000"/>
          <a:lstStyle/>
          <a:p>
            <a:pPr>
              <a:defRPr sz="1600"/>
            </a:pPr>
            <a:endParaRPr lang="en-US"/>
          </a:p>
        </c:txPr>
        <c:crossAx val="32939008"/>
        <c:crosses val="autoZero"/>
        <c:auto val="1"/>
        <c:lblAlgn val="ctr"/>
        <c:lblOffset val="100"/>
      </c:catAx>
      <c:valAx>
        <c:axId val="3293900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/>
                  <a:t>Percent</a:t>
                </a:r>
              </a:p>
            </c:rich>
          </c:tx>
        </c:title>
        <c:numFmt formatCode="0%" sourceLinked="0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2937472"/>
        <c:crosses val="autoZero"/>
        <c:crossBetween val="between"/>
      </c:valAx>
    </c:plotArea>
    <c:legend>
      <c:legendPos val="b"/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sz="2800" dirty="0" smtClean="0"/>
              <a:t>Investment </a:t>
            </a:r>
            <a:r>
              <a:rPr lang="en-US" sz="2800" baseline="0" dirty="0" smtClean="0"/>
              <a:t>Dominate C</a:t>
            </a:r>
            <a:r>
              <a:rPr lang="en-US" sz="2800" dirty="0" smtClean="0"/>
              <a:t>ontributions </a:t>
            </a:r>
            <a:r>
              <a:rPr lang="en-US" sz="2800" dirty="0"/>
              <a:t>to GDP </a:t>
            </a:r>
            <a:r>
              <a:rPr lang="en-US" sz="2800" dirty="0" smtClean="0"/>
              <a:t>Growth: </a:t>
            </a:r>
            <a:r>
              <a:rPr lang="en-US" sz="2800" dirty="0"/>
              <a:t>1980-2010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outEnd"/>
            <c:showVal val="1"/>
          </c:dLbls>
          <c:cat>
            <c:strRef>
              <c:f>'GDP-demand'!$A$58:$A$62</c:f>
              <c:strCache>
                <c:ptCount val="5"/>
                <c:pt idx="0">
                  <c:v>Consumption</c:v>
                </c:pt>
                <c:pt idx="1">
                  <c:v>Investment</c:v>
                </c:pt>
                <c:pt idx="2">
                  <c:v>Government</c:v>
                </c:pt>
                <c:pt idx="3">
                  <c:v>Exports</c:v>
                </c:pt>
                <c:pt idx="4">
                  <c:v>Imports</c:v>
                </c:pt>
              </c:strCache>
            </c:strRef>
          </c:cat>
          <c:val>
            <c:numRef>
              <c:f>'GDP-demand'!$C$58:$C$62</c:f>
              <c:numCache>
                <c:formatCode>0.0%</c:formatCode>
                <c:ptCount val="5"/>
                <c:pt idx="0">
                  <c:v>0.28239050183832631</c:v>
                </c:pt>
                <c:pt idx="1">
                  <c:v>0.45702145256531429</c:v>
                </c:pt>
                <c:pt idx="2">
                  <c:v>0.14020708664318743</c:v>
                </c:pt>
                <c:pt idx="3">
                  <c:v>0.46310249258045383</c:v>
                </c:pt>
                <c:pt idx="4">
                  <c:v>0.34272153362728147</c:v>
                </c:pt>
              </c:numCache>
            </c:numRef>
          </c:val>
        </c:ser>
        <c:dLbls>
          <c:showVal val="1"/>
        </c:dLbls>
        <c:gapWidth val="75"/>
        <c:overlap val="-25"/>
        <c:axId val="32963968"/>
        <c:axId val="32965760"/>
      </c:barChart>
      <c:catAx>
        <c:axId val="3296396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2965760"/>
        <c:crosses val="autoZero"/>
        <c:auto val="1"/>
        <c:lblAlgn val="ctr"/>
        <c:lblOffset val="100"/>
      </c:catAx>
      <c:valAx>
        <c:axId val="32965760"/>
        <c:scaling>
          <c:orientation val="minMax"/>
          <c:max val="0.60000000000000064"/>
        </c:scaling>
        <c:axPos val="l"/>
        <c:majorGridlines/>
        <c:numFmt formatCode="0%" sourceLinked="0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2963968"/>
        <c:crosses val="autoZero"/>
        <c:crossBetween val="between"/>
      </c:valAx>
    </c:plotArea>
    <c:plotVisOnly val="1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sz="2800" dirty="0" smtClean="0"/>
              <a:t>Exports Increase Contribution to Growth, </a:t>
            </a:r>
            <a:r>
              <a:rPr lang="en-US" sz="2800" dirty="0"/>
              <a:t>1993-2008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outEnd"/>
            <c:showVal val="1"/>
          </c:dLbls>
          <c:cat>
            <c:strRef>
              <c:f>'GDP-demand 93-08'!$A$58:$A$62</c:f>
              <c:strCache>
                <c:ptCount val="5"/>
                <c:pt idx="0">
                  <c:v>Consumption</c:v>
                </c:pt>
                <c:pt idx="1">
                  <c:v>Investment</c:v>
                </c:pt>
                <c:pt idx="2">
                  <c:v>Government</c:v>
                </c:pt>
                <c:pt idx="3">
                  <c:v>Exports</c:v>
                </c:pt>
                <c:pt idx="4">
                  <c:v>Imports</c:v>
                </c:pt>
              </c:strCache>
            </c:strRef>
          </c:cat>
          <c:val>
            <c:numRef>
              <c:f>'GDP-demand 93-08'!$C$58:$C$62</c:f>
              <c:numCache>
                <c:formatCode>0.0%</c:formatCode>
                <c:ptCount val="5"/>
                <c:pt idx="0">
                  <c:v>0.254222255354561</c:v>
                </c:pt>
                <c:pt idx="1">
                  <c:v>0.41492546607958786</c:v>
                </c:pt>
                <c:pt idx="2">
                  <c:v>0.1279036777682323</c:v>
                </c:pt>
                <c:pt idx="3">
                  <c:v>0.5751372815362803</c:v>
                </c:pt>
                <c:pt idx="4">
                  <c:v>0.37218868073866129</c:v>
                </c:pt>
              </c:numCache>
            </c:numRef>
          </c:val>
        </c:ser>
        <c:dLbls>
          <c:showVal val="1"/>
        </c:dLbls>
        <c:gapWidth val="75"/>
        <c:overlap val="-25"/>
        <c:axId val="32990720"/>
        <c:axId val="32992256"/>
      </c:barChart>
      <c:catAx>
        <c:axId val="3299072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2992256"/>
        <c:crosses val="autoZero"/>
        <c:auto val="1"/>
        <c:lblAlgn val="ctr"/>
        <c:lblOffset val="100"/>
      </c:catAx>
      <c:valAx>
        <c:axId val="32992256"/>
        <c:scaling>
          <c:orientation val="minMax"/>
          <c:max val="0.60000000000000064"/>
        </c:scaling>
        <c:axPos val="l"/>
        <c:majorGridlines/>
        <c:numFmt formatCode="0%" sourceLinked="0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2990720"/>
        <c:crosses val="autoZero"/>
        <c:crossBetween val="between"/>
      </c:valAx>
    </c:plotArea>
    <c:plotVisOnly val="1"/>
  </c:chart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dirty="0" smtClean="0"/>
              <a:t>Export</a:t>
            </a:r>
            <a:r>
              <a:rPr lang="en-US" baseline="0" dirty="0" smtClean="0"/>
              <a:t> Growth: The Story since 1993</a:t>
            </a:r>
            <a:endParaRPr lang="en-US" dirty="0"/>
          </a:p>
        </c:rich>
      </c:tx>
    </c:title>
    <c:plotArea>
      <c:layout/>
      <c:lineChart>
        <c:grouping val="standard"/>
        <c:ser>
          <c:idx val="3"/>
          <c:order val="0"/>
          <c:tx>
            <c:strRef>
              <c:f>'GDP-demand'!$A$13</c:f>
              <c:strCache>
                <c:ptCount val="1"/>
                <c:pt idx="0">
                  <c:v>Exports</c:v>
                </c:pt>
              </c:strCache>
            </c:strRef>
          </c:tx>
          <c:cat>
            <c:strRef>
              <c:f>'GDP-demand'!$C$1:$AF$1</c:f>
              <c:strCache>
                <c:ptCount val="30"/>
                <c:pt idx="0">
                  <c:v>1981</c:v>
                </c:pt>
                <c:pt idx="1">
                  <c:v>1982</c:v>
                </c:pt>
                <c:pt idx="2">
                  <c:v>1983</c:v>
                </c:pt>
                <c:pt idx="3">
                  <c:v>1984</c:v>
                </c:pt>
                <c:pt idx="4">
                  <c:v>1985</c:v>
                </c:pt>
                <c:pt idx="5">
                  <c:v>1986</c:v>
                </c:pt>
                <c:pt idx="6">
                  <c:v>1987</c:v>
                </c:pt>
                <c:pt idx="7">
                  <c:v>1988</c:v>
                </c:pt>
                <c:pt idx="8">
                  <c:v>1989</c:v>
                </c:pt>
                <c:pt idx="9">
                  <c:v>1990</c:v>
                </c:pt>
                <c:pt idx="10">
                  <c:v>1991</c:v>
                </c:pt>
                <c:pt idx="11">
                  <c:v>1992</c:v>
                </c:pt>
                <c:pt idx="12">
                  <c:v>1993</c:v>
                </c:pt>
                <c:pt idx="13">
                  <c:v>1994</c:v>
                </c:pt>
                <c:pt idx="14">
                  <c:v>1995</c:v>
                </c:pt>
                <c:pt idx="15">
                  <c:v>1996</c:v>
                </c:pt>
                <c:pt idx="16">
                  <c:v>1997</c:v>
                </c:pt>
                <c:pt idx="17">
                  <c:v>1998</c:v>
                </c:pt>
                <c:pt idx="18">
                  <c:v>1999</c:v>
                </c:pt>
                <c:pt idx="19">
                  <c:v>2000</c:v>
                </c:pt>
                <c:pt idx="20">
                  <c:v>2001</c:v>
                </c:pt>
                <c:pt idx="21">
                  <c:v>2002</c:v>
                </c:pt>
                <c:pt idx="22">
                  <c:v>2003</c:v>
                </c:pt>
                <c:pt idx="23">
                  <c:v>2004</c:v>
                </c:pt>
                <c:pt idx="24">
                  <c:v>2005</c:v>
                </c:pt>
                <c:pt idx="25">
                  <c:v>2006</c:v>
                </c:pt>
                <c:pt idx="26">
                  <c:v>2007</c:v>
                </c:pt>
                <c:pt idx="27">
                  <c:v>2008</c:v>
                </c:pt>
                <c:pt idx="28">
                  <c:v>2009</c:v>
                </c:pt>
                <c:pt idx="29">
                  <c:v>2010</c:v>
                </c:pt>
              </c:strCache>
            </c:strRef>
          </c:cat>
          <c:val>
            <c:numRef>
              <c:f>'GDP-demand'!$C$13:$AF$13</c:f>
              <c:numCache>
                <c:formatCode>0.0%</c:formatCode>
                <c:ptCount val="30"/>
                <c:pt idx="0">
                  <c:v>0.15363112437306659</c:v>
                </c:pt>
                <c:pt idx="1">
                  <c:v>-4.1160302034677687E-2</c:v>
                </c:pt>
                <c:pt idx="2">
                  <c:v>-3.1447103292322282E-2</c:v>
                </c:pt>
                <c:pt idx="3">
                  <c:v>0.11071795502534065</c:v>
                </c:pt>
                <c:pt idx="4">
                  <c:v>1.3219662353997297E-2</c:v>
                </c:pt>
                <c:pt idx="5">
                  <c:v>-8.4058849265033167E-2</c:v>
                </c:pt>
                <c:pt idx="6">
                  <c:v>0.1199349125157041</c:v>
                </c:pt>
                <c:pt idx="7">
                  <c:v>4.5035737187482112E-2</c:v>
                </c:pt>
                <c:pt idx="8">
                  <c:v>-3.2373846134966008E-2</c:v>
                </c:pt>
                <c:pt idx="9">
                  <c:v>4.9562370418844426E-2</c:v>
                </c:pt>
                <c:pt idx="10">
                  <c:v>0.10652122822144044</c:v>
                </c:pt>
                <c:pt idx="11">
                  <c:v>0.12410283250522319</c:v>
                </c:pt>
                <c:pt idx="12">
                  <c:v>0.12867642164996618</c:v>
                </c:pt>
                <c:pt idx="13">
                  <c:v>0.28769748824658176</c:v>
                </c:pt>
                <c:pt idx="14">
                  <c:v>8.8892183766398528E-2</c:v>
                </c:pt>
                <c:pt idx="15">
                  <c:v>0.12654481803017492</c:v>
                </c:pt>
                <c:pt idx="16">
                  <c:v>0.22926457901362807</c:v>
                </c:pt>
                <c:pt idx="17">
                  <c:v>7.1625522106815609E-2</c:v>
                </c:pt>
                <c:pt idx="18">
                  <c:v>0.13878134783506804</c:v>
                </c:pt>
                <c:pt idx="19">
                  <c:v>0.32041214924674277</c:v>
                </c:pt>
                <c:pt idx="20">
                  <c:v>0.10071651697044406</c:v>
                </c:pt>
                <c:pt idx="21">
                  <c:v>0.28057490343247876</c:v>
                </c:pt>
                <c:pt idx="22">
                  <c:v>0.276286836145272</c:v>
                </c:pt>
                <c:pt idx="23">
                  <c:v>0.27326815178117503</c:v>
                </c:pt>
                <c:pt idx="24">
                  <c:v>0.23651254636128419</c:v>
                </c:pt>
                <c:pt idx="25">
                  <c:v>0.2388731817604465</c:v>
                </c:pt>
                <c:pt idx="26">
                  <c:v>0.1983196227072444</c:v>
                </c:pt>
                <c:pt idx="27">
                  <c:v>8.4124013221360761E-2</c:v>
                </c:pt>
                <c:pt idx="28">
                  <c:v>-0.10324802583076241</c:v>
                </c:pt>
                <c:pt idx="29">
                  <c:v>0.2836746699917515</c:v>
                </c:pt>
              </c:numCache>
            </c:numRef>
          </c:val>
        </c:ser>
        <c:ser>
          <c:idx val="5"/>
          <c:order val="1"/>
          <c:tx>
            <c:strRef>
              <c:f>'GDP-demand'!$A$15</c:f>
              <c:strCache>
                <c:ptCount val="1"/>
                <c:pt idx="0">
                  <c:v>GDP</c:v>
                </c:pt>
              </c:strCache>
            </c:strRef>
          </c:tx>
          <c:cat>
            <c:strRef>
              <c:f>'GDP-demand'!$C$1:$AF$1</c:f>
              <c:strCache>
                <c:ptCount val="30"/>
                <c:pt idx="0">
                  <c:v>1981</c:v>
                </c:pt>
                <c:pt idx="1">
                  <c:v>1982</c:v>
                </c:pt>
                <c:pt idx="2">
                  <c:v>1983</c:v>
                </c:pt>
                <c:pt idx="3">
                  <c:v>1984</c:v>
                </c:pt>
                <c:pt idx="4">
                  <c:v>1985</c:v>
                </c:pt>
                <c:pt idx="5">
                  <c:v>1986</c:v>
                </c:pt>
                <c:pt idx="6">
                  <c:v>1987</c:v>
                </c:pt>
                <c:pt idx="7">
                  <c:v>1988</c:v>
                </c:pt>
                <c:pt idx="8">
                  <c:v>1989</c:v>
                </c:pt>
                <c:pt idx="9">
                  <c:v>1990</c:v>
                </c:pt>
                <c:pt idx="10">
                  <c:v>1991</c:v>
                </c:pt>
                <c:pt idx="11">
                  <c:v>1992</c:v>
                </c:pt>
                <c:pt idx="12">
                  <c:v>1993</c:v>
                </c:pt>
                <c:pt idx="13">
                  <c:v>1994</c:v>
                </c:pt>
                <c:pt idx="14">
                  <c:v>1995</c:v>
                </c:pt>
                <c:pt idx="15">
                  <c:v>1996</c:v>
                </c:pt>
                <c:pt idx="16">
                  <c:v>1997</c:v>
                </c:pt>
                <c:pt idx="17">
                  <c:v>1998</c:v>
                </c:pt>
                <c:pt idx="18">
                  <c:v>1999</c:v>
                </c:pt>
                <c:pt idx="19">
                  <c:v>2000</c:v>
                </c:pt>
                <c:pt idx="20">
                  <c:v>2001</c:v>
                </c:pt>
                <c:pt idx="21">
                  <c:v>2002</c:v>
                </c:pt>
                <c:pt idx="22">
                  <c:v>2003</c:v>
                </c:pt>
                <c:pt idx="23">
                  <c:v>2004</c:v>
                </c:pt>
                <c:pt idx="24">
                  <c:v>2005</c:v>
                </c:pt>
                <c:pt idx="25">
                  <c:v>2006</c:v>
                </c:pt>
                <c:pt idx="26">
                  <c:v>2007</c:v>
                </c:pt>
                <c:pt idx="27">
                  <c:v>2008</c:v>
                </c:pt>
                <c:pt idx="28">
                  <c:v>2009</c:v>
                </c:pt>
                <c:pt idx="29">
                  <c:v>2010</c:v>
                </c:pt>
              </c:strCache>
            </c:strRef>
          </c:cat>
          <c:val>
            <c:numRef>
              <c:f>'GDP-demand'!$C$15:$AF$15</c:f>
              <c:numCache>
                <c:formatCode>0.0%</c:formatCode>
                <c:ptCount val="30"/>
                <c:pt idx="0">
                  <c:v>5.1999999999999394E-2</c:v>
                </c:pt>
                <c:pt idx="1">
                  <c:v>9.1000000000000428E-2</c:v>
                </c:pt>
                <c:pt idx="2">
                  <c:v>0.1090000000000005</c:v>
                </c:pt>
                <c:pt idx="3">
                  <c:v>0.15199999999999994</c:v>
                </c:pt>
                <c:pt idx="4">
                  <c:v>0.13500000000000156</c:v>
                </c:pt>
                <c:pt idx="5">
                  <c:v>8.7999999999998343E-2</c:v>
                </c:pt>
                <c:pt idx="6">
                  <c:v>0.11599999999999863</c:v>
                </c:pt>
                <c:pt idx="7">
                  <c:v>0.11300000000000199</c:v>
                </c:pt>
                <c:pt idx="8">
                  <c:v>4.0999999999997733E-2</c:v>
                </c:pt>
                <c:pt idx="9">
                  <c:v>3.8000000000001151E-2</c:v>
                </c:pt>
                <c:pt idx="10">
                  <c:v>9.2000000000002968E-2</c:v>
                </c:pt>
                <c:pt idx="11">
                  <c:v>0.14199999999999727</c:v>
                </c:pt>
                <c:pt idx="12">
                  <c:v>0.14000000000000146</c:v>
                </c:pt>
                <c:pt idx="13">
                  <c:v>0.13099999999999837</c:v>
                </c:pt>
                <c:pt idx="14">
                  <c:v>0.10900000000000205</c:v>
                </c:pt>
                <c:pt idx="15">
                  <c:v>9.9999999999998548E-2</c:v>
                </c:pt>
                <c:pt idx="16">
                  <c:v>9.3000000000000208E-2</c:v>
                </c:pt>
                <c:pt idx="17">
                  <c:v>7.8000000000000333E-2</c:v>
                </c:pt>
                <c:pt idx="18">
                  <c:v>7.5999999999998819E-2</c:v>
                </c:pt>
                <c:pt idx="19">
                  <c:v>8.4000000000001004E-2</c:v>
                </c:pt>
                <c:pt idx="20">
                  <c:v>8.3000000000001156E-2</c:v>
                </c:pt>
                <c:pt idx="21">
                  <c:v>9.0999999999999859E-2</c:v>
                </c:pt>
                <c:pt idx="22">
                  <c:v>9.9999999999998451E-2</c:v>
                </c:pt>
                <c:pt idx="23">
                  <c:v>0.10100000000000132</c:v>
                </c:pt>
                <c:pt idx="24">
                  <c:v>0.11299999999999931</c:v>
                </c:pt>
                <c:pt idx="25">
                  <c:v>0.127</c:v>
                </c:pt>
                <c:pt idx="26">
                  <c:v>0.14199999999999968</c:v>
                </c:pt>
                <c:pt idx="27">
                  <c:v>9.6000000000001195E-2</c:v>
                </c:pt>
                <c:pt idx="28">
                  <c:v>9.2000000000000304E-2</c:v>
                </c:pt>
                <c:pt idx="29">
                  <c:v>0.10400000000000099</c:v>
                </c:pt>
              </c:numCache>
            </c:numRef>
          </c:val>
        </c:ser>
        <c:marker val="1"/>
        <c:axId val="34525952"/>
        <c:axId val="34527488"/>
      </c:lineChart>
      <c:catAx>
        <c:axId val="34525952"/>
        <c:scaling>
          <c:orientation val="minMax"/>
        </c:scaling>
        <c:axPos val="b"/>
        <c:majorTickMark val="cross"/>
        <c:tickLblPos val="low"/>
        <c:txPr>
          <a:bodyPr rot="-2400000"/>
          <a:lstStyle/>
          <a:p>
            <a:pPr>
              <a:defRPr sz="1600"/>
            </a:pPr>
            <a:endParaRPr lang="en-US"/>
          </a:p>
        </c:txPr>
        <c:crossAx val="34527488"/>
        <c:crosses val="autoZero"/>
        <c:auto val="1"/>
        <c:lblAlgn val="ctr"/>
        <c:lblOffset val="100"/>
      </c:catAx>
      <c:valAx>
        <c:axId val="3452748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/>
                  <a:t>Percent</a:t>
                </a:r>
              </a:p>
            </c:rich>
          </c:tx>
        </c:title>
        <c:numFmt formatCode="0%" sourceLinked="0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4525952"/>
        <c:crosses val="autoZero"/>
        <c:crossBetween val="between"/>
      </c:valAx>
    </c:plotArea>
    <c:legend>
      <c:legendPos val="b"/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dirty="0" smtClean="0"/>
              <a:t>China’s High Level of Investment (Share </a:t>
            </a:r>
            <a:r>
              <a:rPr lang="en-US" dirty="0"/>
              <a:t>of </a:t>
            </a:r>
            <a:r>
              <a:rPr lang="en-US" dirty="0" smtClean="0"/>
              <a:t>GDP), </a:t>
            </a:r>
            <a:r>
              <a:rPr lang="en-US" dirty="0"/>
              <a:t>1981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dPt>
            <c:idx val="12"/>
            <c:spPr>
              <a:solidFill>
                <a:srgbClr val="C00000"/>
              </a:solidFill>
            </c:spPr>
          </c:dPt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outEnd"/>
            <c:showVal val="1"/>
          </c:dLbls>
          <c:cat>
            <c:strRef>
              <c:f>'Countries-inv-con-gdp-real'!$B$187:$B$199</c:f>
              <c:strCache>
                <c:ptCount val="13"/>
                <c:pt idx="0">
                  <c:v>United States</c:v>
                </c:pt>
                <c:pt idx="1">
                  <c:v>Canada</c:v>
                </c:pt>
                <c:pt idx="2">
                  <c:v>Brazil</c:v>
                </c:pt>
                <c:pt idx="3">
                  <c:v>Germany</c:v>
                </c:pt>
                <c:pt idx="4">
                  <c:v>Greece</c:v>
                </c:pt>
                <c:pt idx="5">
                  <c:v>India</c:v>
                </c:pt>
                <c:pt idx="6">
                  <c:v>Korea, Rep.</c:v>
                </c:pt>
                <c:pt idx="7">
                  <c:v>Japan</c:v>
                </c:pt>
                <c:pt idx="8">
                  <c:v>Indonesia</c:v>
                </c:pt>
                <c:pt idx="9">
                  <c:v>Thailand</c:v>
                </c:pt>
                <c:pt idx="10">
                  <c:v>Hong Kong</c:v>
                </c:pt>
                <c:pt idx="11">
                  <c:v>Mexico</c:v>
                </c:pt>
                <c:pt idx="12">
                  <c:v>China</c:v>
                </c:pt>
              </c:strCache>
            </c:strRef>
          </c:cat>
          <c:val>
            <c:numRef>
              <c:f>'Countries-inv-con-gdp-real'!$D$187:$D$199</c:f>
              <c:numCache>
                <c:formatCode>0%</c:formatCode>
                <c:ptCount val="13"/>
                <c:pt idx="0">
                  <c:v>0.15512223026061209</c:v>
                </c:pt>
                <c:pt idx="1">
                  <c:v>0.17255637687002856</c:v>
                </c:pt>
                <c:pt idx="2">
                  <c:v>0.18212254007413434</c:v>
                </c:pt>
                <c:pt idx="3">
                  <c:v>0.18592628470276232</c:v>
                </c:pt>
                <c:pt idx="4">
                  <c:v>0.21238492913240792</c:v>
                </c:pt>
                <c:pt idx="5">
                  <c:v>0.22091367762641798</c:v>
                </c:pt>
                <c:pt idx="6">
                  <c:v>0.25171497825664124</c:v>
                </c:pt>
                <c:pt idx="7">
                  <c:v>0.25619554905572173</c:v>
                </c:pt>
                <c:pt idx="8">
                  <c:v>0.29609923103594471</c:v>
                </c:pt>
                <c:pt idx="9">
                  <c:v>0.30959194697122894</c:v>
                </c:pt>
                <c:pt idx="10">
                  <c:v>0.31528356789737638</c:v>
                </c:pt>
                <c:pt idx="11">
                  <c:v>0.31934199597798829</c:v>
                </c:pt>
                <c:pt idx="12">
                  <c:v>0.3435224418451035</c:v>
                </c:pt>
              </c:numCache>
            </c:numRef>
          </c:val>
        </c:ser>
        <c:dLbls>
          <c:showVal val="1"/>
        </c:dLbls>
        <c:gapWidth val="75"/>
        <c:overlap val="-25"/>
        <c:axId val="34573312"/>
        <c:axId val="35803904"/>
      </c:barChart>
      <c:catAx>
        <c:axId val="3457331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5803904"/>
        <c:crosses val="autoZero"/>
        <c:auto val="1"/>
        <c:lblAlgn val="ctr"/>
        <c:lblOffset val="100"/>
      </c:catAx>
      <c:valAx>
        <c:axId val="35803904"/>
        <c:scaling>
          <c:orientation val="minMax"/>
        </c:scaling>
        <c:axPos val="l"/>
        <c:majorGridlines/>
        <c:numFmt formatCode="0%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4573312"/>
        <c:crosses val="autoZero"/>
        <c:crossBetween val="between"/>
      </c:valAx>
    </c:plotArea>
    <c:plotVisOnly val="1"/>
  </c:chart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dirty="0" smtClean="0"/>
              <a:t>China</a:t>
            </a:r>
            <a:r>
              <a:rPr lang="en-US" baseline="0" dirty="0" smtClean="0"/>
              <a:t> Leads in </a:t>
            </a:r>
            <a:r>
              <a:rPr lang="en-US" dirty="0" smtClean="0"/>
              <a:t>Investment Share, </a:t>
            </a:r>
            <a:r>
              <a:rPr lang="en-US" dirty="0"/>
              <a:t>2010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dPt>
            <c:idx val="13"/>
            <c:spPr>
              <a:solidFill>
                <a:srgbClr val="C00000"/>
              </a:solidFill>
            </c:spPr>
          </c:dPt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outEnd"/>
            <c:showVal val="1"/>
          </c:dLbls>
          <c:cat>
            <c:strRef>
              <c:f>'Countries-inv-con-gdp-real'!$B$157:$B$170</c:f>
              <c:strCache>
                <c:ptCount val="14"/>
                <c:pt idx="0">
                  <c:v>United States</c:v>
                </c:pt>
                <c:pt idx="1">
                  <c:v>Greece</c:v>
                </c:pt>
                <c:pt idx="2">
                  <c:v>Germany</c:v>
                </c:pt>
                <c:pt idx="3">
                  <c:v>Brazil</c:v>
                </c:pt>
                <c:pt idx="4">
                  <c:v>Japan</c:v>
                </c:pt>
                <c:pt idx="5">
                  <c:v>Mexico</c:v>
                </c:pt>
                <c:pt idx="6">
                  <c:v>Thailand</c:v>
                </c:pt>
                <c:pt idx="7">
                  <c:v>Canada</c:v>
                </c:pt>
                <c:pt idx="8">
                  <c:v>Hong Kong</c:v>
                </c:pt>
                <c:pt idx="9">
                  <c:v>Russia</c:v>
                </c:pt>
                <c:pt idx="10">
                  <c:v>Indonesia</c:v>
                </c:pt>
                <c:pt idx="11">
                  <c:v>Korea, Rep.</c:v>
                </c:pt>
                <c:pt idx="12">
                  <c:v>India</c:v>
                </c:pt>
                <c:pt idx="13">
                  <c:v>China</c:v>
                </c:pt>
              </c:strCache>
            </c:strRef>
          </c:cat>
          <c:val>
            <c:numRef>
              <c:f>'Countries-inv-con-gdp-real'!$AG$157:$AG$170</c:f>
              <c:numCache>
                <c:formatCode>0%</c:formatCode>
                <c:ptCount val="14"/>
                <c:pt idx="0">
                  <c:v>0.15711652021675418</c:v>
                </c:pt>
                <c:pt idx="1">
                  <c:v>0.16217379480501617</c:v>
                </c:pt>
                <c:pt idx="2">
                  <c:v>0.18052182464340172</c:v>
                </c:pt>
                <c:pt idx="3">
                  <c:v>0.18834331386718312</c:v>
                </c:pt>
                <c:pt idx="4">
                  <c:v>0.19225024595613921</c:v>
                </c:pt>
                <c:pt idx="5">
                  <c:v>0.20962801334368372</c:v>
                </c:pt>
                <c:pt idx="6">
                  <c:v>0.21594938025879296</c:v>
                </c:pt>
                <c:pt idx="7">
                  <c:v>0.22099329985892949</c:v>
                </c:pt>
                <c:pt idx="8">
                  <c:v>0.22240879474979541</c:v>
                </c:pt>
                <c:pt idx="9">
                  <c:v>0.22480753994748748</c:v>
                </c:pt>
                <c:pt idx="10">
                  <c:v>0.24275996717517018</c:v>
                </c:pt>
                <c:pt idx="11">
                  <c:v>0.2614678489716023</c:v>
                </c:pt>
                <c:pt idx="12">
                  <c:v>0.38238752224294836</c:v>
                </c:pt>
                <c:pt idx="13">
                  <c:v>0.4517479420672223</c:v>
                </c:pt>
              </c:numCache>
            </c:numRef>
          </c:val>
        </c:ser>
        <c:dLbls>
          <c:showVal val="1"/>
        </c:dLbls>
        <c:gapWidth val="75"/>
        <c:overlap val="-25"/>
        <c:axId val="33080832"/>
        <c:axId val="33082368"/>
      </c:barChart>
      <c:catAx>
        <c:axId val="3308083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3082368"/>
        <c:crosses val="autoZero"/>
        <c:auto val="1"/>
        <c:lblAlgn val="ctr"/>
        <c:lblOffset val="100"/>
      </c:catAx>
      <c:valAx>
        <c:axId val="33082368"/>
        <c:scaling>
          <c:orientation val="minMax"/>
        </c:scaling>
        <c:axPos val="l"/>
        <c:majorGridlines/>
        <c:numFmt formatCode="0%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3080832"/>
        <c:crosses val="autoZero"/>
        <c:crossBetween val="between"/>
      </c:valAx>
    </c:plotArea>
    <c:plotVisOnly val="1"/>
  </c:chart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dirty="0" smtClean="0"/>
              <a:t>Low Level of Consumption </a:t>
            </a:r>
            <a:r>
              <a:rPr lang="en-US" dirty="0"/>
              <a:t>as Share of GDP, 1981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spPr>
            <a:solidFill>
              <a:srgbClr val="4F81BD"/>
            </a:solidFill>
          </c:spPr>
          <c:dPt>
            <c:idx val="0"/>
            <c:spPr>
              <a:solidFill>
                <a:srgbClr val="C00000"/>
              </a:solidFill>
            </c:spPr>
          </c:dPt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outEnd"/>
            <c:showVal val="1"/>
          </c:dLbls>
          <c:cat>
            <c:strRef>
              <c:f>'Countries-inv-con-gdp-real'!$B$172:$B$184</c:f>
              <c:strCache>
                <c:ptCount val="13"/>
                <c:pt idx="0">
                  <c:v>China</c:v>
                </c:pt>
                <c:pt idx="1">
                  <c:v>Hong Kong</c:v>
                </c:pt>
                <c:pt idx="2">
                  <c:v>Canada</c:v>
                </c:pt>
                <c:pt idx="3">
                  <c:v>Germany</c:v>
                </c:pt>
                <c:pt idx="4">
                  <c:v>Indonesia</c:v>
                </c:pt>
                <c:pt idx="5">
                  <c:v>Japan</c:v>
                </c:pt>
                <c:pt idx="6">
                  <c:v>Greece</c:v>
                </c:pt>
                <c:pt idx="7">
                  <c:v>Brazil</c:v>
                </c:pt>
                <c:pt idx="8">
                  <c:v>Thailand</c:v>
                </c:pt>
                <c:pt idx="9">
                  <c:v>Korea, Rep.</c:v>
                </c:pt>
                <c:pt idx="10">
                  <c:v>Mexico</c:v>
                </c:pt>
                <c:pt idx="11">
                  <c:v>United States</c:v>
                </c:pt>
                <c:pt idx="12">
                  <c:v>India</c:v>
                </c:pt>
              </c:strCache>
            </c:strRef>
          </c:cat>
          <c:val>
            <c:numRef>
              <c:f>'Countries-inv-con-gdp-real'!$D$172:$D$184</c:f>
              <c:numCache>
                <c:formatCode>0%</c:formatCode>
                <c:ptCount val="13"/>
                <c:pt idx="0">
                  <c:v>0.39980140533467534</c:v>
                </c:pt>
                <c:pt idx="1">
                  <c:v>0.54904053988615908</c:v>
                </c:pt>
                <c:pt idx="2">
                  <c:v>0.57220724822585689</c:v>
                </c:pt>
                <c:pt idx="3">
                  <c:v>0.58686945604557406</c:v>
                </c:pt>
                <c:pt idx="4">
                  <c:v>0.58918162974082544</c:v>
                </c:pt>
                <c:pt idx="5">
                  <c:v>0.59071637696651758</c:v>
                </c:pt>
                <c:pt idx="6">
                  <c:v>0.59928311515139965</c:v>
                </c:pt>
                <c:pt idx="7">
                  <c:v>0.62461073757933516</c:v>
                </c:pt>
                <c:pt idx="8">
                  <c:v>0.624999746038576</c:v>
                </c:pt>
                <c:pt idx="9">
                  <c:v>0.63557659235240394</c:v>
                </c:pt>
                <c:pt idx="10">
                  <c:v>0.6375067998011299</c:v>
                </c:pt>
                <c:pt idx="11">
                  <c:v>0.64325251947440165</c:v>
                </c:pt>
                <c:pt idx="12">
                  <c:v>0.69167511348507227</c:v>
                </c:pt>
              </c:numCache>
            </c:numRef>
          </c:val>
        </c:ser>
        <c:dLbls>
          <c:showVal val="1"/>
        </c:dLbls>
        <c:gapWidth val="75"/>
        <c:overlap val="-25"/>
        <c:axId val="35815424"/>
        <c:axId val="35816960"/>
      </c:barChart>
      <c:catAx>
        <c:axId val="3581542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5816960"/>
        <c:crosses val="autoZero"/>
        <c:auto val="1"/>
        <c:lblAlgn val="ctr"/>
        <c:lblOffset val="100"/>
      </c:catAx>
      <c:valAx>
        <c:axId val="35816960"/>
        <c:scaling>
          <c:orientation val="minMax"/>
        </c:scaling>
        <c:axPos val="l"/>
        <c:majorGridlines/>
        <c:numFmt formatCode="0%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5815424"/>
        <c:crosses val="autoZero"/>
        <c:crossBetween val="between"/>
      </c:valAx>
    </c:plotArea>
    <c:plotVisOnly val="1"/>
  </c:chart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dirty="0" smtClean="0"/>
              <a:t>Low Level of Consumption </a:t>
            </a:r>
            <a:r>
              <a:rPr lang="en-US" dirty="0"/>
              <a:t>as Share of GDP, 2010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spPr>
            <a:solidFill>
              <a:srgbClr val="4F81BD"/>
            </a:solidFill>
          </c:spPr>
          <c:dPt>
            <c:idx val="0"/>
            <c:spPr>
              <a:solidFill>
                <a:srgbClr val="C00000"/>
              </a:solidFill>
            </c:spPr>
          </c:dPt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outEnd"/>
            <c:showVal val="1"/>
          </c:dLbls>
          <c:cat>
            <c:strRef>
              <c:f>'Countries-inv-con-gdp-real'!$B$142:$B$155</c:f>
              <c:strCache>
                <c:ptCount val="14"/>
                <c:pt idx="0">
                  <c:v>China</c:v>
                </c:pt>
                <c:pt idx="1">
                  <c:v>Thailand</c:v>
                </c:pt>
                <c:pt idx="2">
                  <c:v>Korea, Rep.</c:v>
                </c:pt>
                <c:pt idx="3">
                  <c:v>India</c:v>
                </c:pt>
                <c:pt idx="4">
                  <c:v>Germany</c:v>
                </c:pt>
                <c:pt idx="5">
                  <c:v>Indonesia</c:v>
                </c:pt>
                <c:pt idx="6">
                  <c:v>Japan</c:v>
                </c:pt>
                <c:pt idx="7">
                  <c:v>Canada</c:v>
                </c:pt>
                <c:pt idx="8">
                  <c:v>Hong Kong</c:v>
                </c:pt>
                <c:pt idx="9">
                  <c:v>Brazil</c:v>
                </c:pt>
                <c:pt idx="10">
                  <c:v>Mexico</c:v>
                </c:pt>
                <c:pt idx="11">
                  <c:v>Russia</c:v>
                </c:pt>
                <c:pt idx="12">
                  <c:v>United States</c:v>
                </c:pt>
                <c:pt idx="13">
                  <c:v>Greece</c:v>
                </c:pt>
              </c:strCache>
            </c:strRef>
          </c:cat>
          <c:val>
            <c:numRef>
              <c:f>'Countries-inv-con-gdp-real'!$AG$142:$AG$155</c:f>
              <c:numCache>
                <c:formatCode>0%</c:formatCode>
                <c:ptCount val="14"/>
                <c:pt idx="0">
                  <c:v>0.28893609122008362</c:v>
                </c:pt>
                <c:pt idx="1">
                  <c:v>0.52069106714544877</c:v>
                </c:pt>
                <c:pt idx="2">
                  <c:v>0.52234746902754048</c:v>
                </c:pt>
                <c:pt idx="3">
                  <c:v>0.56217609345705633</c:v>
                </c:pt>
                <c:pt idx="4">
                  <c:v>0.56514340333739399</c:v>
                </c:pt>
                <c:pt idx="5">
                  <c:v>0.56820509615786652</c:v>
                </c:pt>
                <c:pt idx="6">
                  <c:v>0.57922753563461604</c:v>
                </c:pt>
                <c:pt idx="7">
                  <c:v>0.60777680478850471</c:v>
                </c:pt>
                <c:pt idx="8">
                  <c:v>0.62004587993885063</c:v>
                </c:pt>
                <c:pt idx="9">
                  <c:v>0.671773091199658</c:v>
                </c:pt>
                <c:pt idx="10">
                  <c:v>0.68937132375102017</c:v>
                </c:pt>
                <c:pt idx="11">
                  <c:v>0.6950435256674351</c:v>
                </c:pt>
                <c:pt idx="12">
                  <c:v>0.71082703689846705</c:v>
                </c:pt>
                <c:pt idx="13">
                  <c:v>0.73659095501999805</c:v>
                </c:pt>
              </c:numCache>
            </c:numRef>
          </c:val>
        </c:ser>
        <c:dLbls>
          <c:showVal val="1"/>
        </c:dLbls>
        <c:gapWidth val="75"/>
        <c:overlap val="-25"/>
        <c:axId val="35846400"/>
        <c:axId val="35868672"/>
      </c:barChart>
      <c:catAx>
        <c:axId val="3584640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5868672"/>
        <c:crosses val="autoZero"/>
        <c:auto val="1"/>
        <c:lblAlgn val="ctr"/>
        <c:lblOffset val="100"/>
      </c:catAx>
      <c:valAx>
        <c:axId val="35868672"/>
        <c:scaling>
          <c:orientation val="minMax"/>
        </c:scaling>
        <c:axPos val="l"/>
        <c:majorGridlines/>
        <c:numFmt formatCode="0%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5846400"/>
        <c:crosses val="autoZero"/>
        <c:crossBetween val="between"/>
      </c:valAx>
    </c:plotArea>
    <c:plotVisOnly val="1"/>
  </c:chart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dirty="0" smtClean="0"/>
              <a:t>Rural Population</a:t>
            </a:r>
            <a:r>
              <a:rPr lang="en-US" baseline="0" dirty="0" smtClean="0"/>
              <a:t> Growth Declining</a:t>
            </a:r>
            <a:endParaRPr lang="en-US" dirty="0"/>
          </a:p>
        </c:rich>
      </c:tx>
    </c:title>
    <c:plotArea>
      <c:layout/>
      <c:lineChart>
        <c:grouping val="standard"/>
        <c:ser>
          <c:idx val="0"/>
          <c:order val="0"/>
          <c:tx>
            <c:strRef>
              <c:f>Pop!$A$13</c:f>
              <c:strCache>
                <c:ptCount val="1"/>
                <c:pt idx="0">
                  <c:v>Population growth (annual %)</c:v>
                </c:pt>
              </c:strCache>
            </c:strRef>
          </c:tx>
          <c:spPr>
            <a:ln w="88900"/>
          </c:spPr>
          <c:marker>
            <c:symbol val="none"/>
          </c:marker>
          <c:cat>
            <c:strRef>
              <c:f>Pop!$B$1:$AF$1</c:f>
              <c:strCache>
                <c:ptCount val="31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</c:strCache>
            </c:strRef>
          </c:cat>
          <c:val>
            <c:numRef>
              <c:f>Pop!$B$13:$AF$13</c:f>
              <c:numCache>
                <c:formatCode>General</c:formatCode>
                <c:ptCount val="31"/>
                <c:pt idx="0">
                  <c:v>1.25422105193987</c:v>
                </c:pt>
                <c:pt idx="1">
                  <c:v>1.2809523442925221</c:v>
                </c:pt>
                <c:pt idx="2">
                  <c:v>1.4726747601658092</c:v>
                </c:pt>
                <c:pt idx="3">
                  <c:v>1.4449496950091967</c:v>
                </c:pt>
                <c:pt idx="4">
                  <c:v>1.3120687611377881</c:v>
                </c:pt>
                <c:pt idx="5">
                  <c:v>1.3616991182536877</c:v>
                </c:pt>
                <c:pt idx="6">
                  <c:v>1.4873989291490328</c:v>
                </c:pt>
                <c:pt idx="7">
                  <c:v>1.6036050865575986</c:v>
                </c:pt>
                <c:pt idx="8">
                  <c:v>1.6100710857869804</c:v>
                </c:pt>
                <c:pt idx="9">
                  <c:v>1.5331699959986158</c:v>
                </c:pt>
                <c:pt idx="10">
                  <c:v>1.4673032108792821</c:v>
                </c:pt>
                <c:pt idx="11">
                  <c:v>1.364434008403494</c:v>
                </c:pt>
                <c:pt idx="12">
                  <c:v>1.2255362283361948</c:v>
                </c:pt>
                <c:pt idx="13">
                  <c:v>1.1496194308346519</c:v>
                </c:pt>
                <c:pt idx="14">
                  <c:v>1.1302606321559052</c:v>
                </c:pt>
                <c:pt idx="15">
                  <c:v>1.086509150889742</c:v>
                </c:pt>
                <c:pt idx="16">
                  <c:v>1.0481415141216461</c:v>
                </c:pt>
                <c:pt idx="17">
                  <c:v>1.0234500241987909</c:v>
                </c:pt>
                <c:pt idx="18">
                  <c:v>0.95955040629815114</c:v>
                </c:pt>
                <c:pt idx="19">
                  <c:v>0.86585139299327996</c:v>
                </c:pt>
                <c:pt idx="20">
                  <c:v>0.78795659295399167</c:v>
                </c:pt>
                <c:pt idx="21">
                  <c:v>0.72638063783852536</c:v>
                </c:pt>
                <c:pt idx="22">
                  <c:v>0.66999956775862624</c:v>
                </c:pt>
                <c:pt idx="23">
                  <c:v>0.62286093613358373</c:v>
                </c:pt>
                <c:pt idx="24">
                  <c:v>0.59393281511214058</c:v>
                </c:pt>
                <c:pt idx="25">
                  <c:v>0.58812498955699177</c:v>
                </c:pt>
                <c:pt idx="26">
                  <c:v>0.55837436737300161</c:v>
                </c:pt>
                <c:pt idx="27">
                  <c:v>0.52227186639227563</c:v>
                </c:pt>
                <c:pt idx="28">
                  <c:v>0.51238693163743931</c:v>
                </c:pt>
                <c:pt idx="29">
                  <c:v>0.5063950114429554</c:v>
                </c:pt>
              </c:numCache>
            </c:numRef>
          </c:val>
        </c:ser>
        <c:ser>
          <c:idx val="1"/>
          <c:order val="1"/>
          <c:tx>
            <c:strRef>
              <c:f>Pop!$A$18</c:f>
              <c:strCache>
                <c:ptCount val="1"/>
                <c:pt idx="0">
                  <c:v>Rural population growth (annual %)</c:v>
                </c:pt>
              </c:strCache>
            </c:strRef>
          </c:tx>
          <c:cat>
            <c:strRef>
              <c:f>Pop!$B$1:$AF$1</c:f>
              <c:strCache>
                <c:ptCount val="31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</c:strCache>
            </c:strRef>
          </c:cat>
          <c:val>
            <c:numRef>
              <c:f>Pop!$B$18:$AF$18</c:f>
              <c:numCache>
                <c:formatCode>General</c:formatCode>
                <c:ptCount val="31"/>
                <c:pt idx="0">
                  <c:v>0.70844941688991181</c:v>
                </c:pt>
                <c:pt idx="1">
                  <c:v>0.43158426025985253</c:v>
                </c:pt>
                <c:pt idx="2">
                  <c:v>0.61603056966764891</c:v>
                </c:pt>
                <c:pt idx="3">
                  <c:v>0.58090365868195049</c:v>
                </c:pt>
                <c:pt idx="4">
                  <c:v>0.4404918518107403</c:v>
                </c:pt>
                <c:pt idx="5">
                  <c:v>0.48245890531512714</c:v>
                </c:pt>
                <c:pt idx="6">
                  <c:v>0.33796098657551488</c:v>
                </c:pt>
                <c:pt idx="7">
                  <c:v>0.44080128704569488</c:v>
                </c:pt>
                <c:pt idx="8">
                  <c:v>0.43358692782833497</c:v>
                </c:pt>
                <c:pt idx="9">
                  <c:v>0.34267974536678658</c:v>
                </c:pt>
                <c:pt idx="10">
                  <c:v>0.26246935926183584</c:v>
                </c:pt>
                <c:pt idx="11">
                  <c:v>0.25638943074631676</c:v>
                </c:pt>
                <c:pt idx="12">
                  <c:v>0.10507632704988552</c:v>
                </c:pt>
                <c:pt idx="13">
                  <c:v>1.6462829879652783E-2</c:v>
                </c:pt>
                <c:pt idx="14">
                  <c:v>-1.5883719744748691E-2</c:v>
                </c:pt>
                <c:pt idx="15">
                  <c:v>-7.2924127202185302E-2</c:v>
                </c:pt>
                <c:pt idx="16">
                  <c:v>-0.24295623256885007</c:v>
                </c:pt>
                <c:pt idx="17">
                  <c:v>-0.2845353295753692</c:v>
                </c:pt>
                <c:pt idx="18">
                  <c:v>-0.36577019728133631</c:v>
                </c:pt>
                <c:pt idx="19">
                  <c:v>-0.47727014106282151</c:v>
                </c:pt>
                <c:pt idx="20">
                  <c:v>-0.57345057253817955</c:v>
                </c:pt>
                <c:pt idx="21">
                  <c:v>-0.71700808581318864</c:v>
                </c:pt>
                <c:pt idx="22">
                  <c:v>-0.79452835922364096</c:v>
                </c:pt>
                <c:pt idx="23">
                  <c:v>-0.86343459888233098</c:v>
                </c:pt>
                <c:pt idx="24">
                  <c:v>-0.91478717681401922</c:v>
                </c:pt>
                <c:pt idx="25">
                  <c:v>-0.94370649532811424</c:v>
                </c:pt>
                <c:pt idx="26">
                  <c:v>-0.96321035635231966</c:v>
                </c:pt>
                <c:pt idx="27">
                  <c:v>-1.0228232491796132</c:v>
                </c:pt>
                <c:pt idx="28">
                  <c:v>-1.0569565229672213</c:v>
                </c:pt>
                <c:pt idx="29">
                  <c:v>-1.087970028270645</c:v>
                </c:pt>
                <c:pt idx="30">
                  <c:v>-1.1018186057961108</c:v>
                </c:pt>
              </c:numCache>
            </c:numRef>
          </c:val>
        </c:ser>
        <c:ser>
          <c:idx val="2"/>
          <c:order val="2"/>
          <c:tx>
            <c:strRef>
              <c:f>Pop!$A$21</c:f>
              <c:strCache>
                <c:ptCount val="1"/>
                <c:pt idx="0">
                  <c:v>Urban population growth (annual %)</c:v>
                </c:pt>
              </c:strCache>
            </c:strRef>
          </c:tx>
          <c:cat>
            <c:strRef>
              <c:f>Pop!$B$1:$AF$1</c:f>
              <c:strCache>
                <c:ptCount val="31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</c:strCache>
            </c:strRef>
          </c:cat>
          <c:val>
            <c:numRef>
              <c:f>Pop!$B$21:$AF$21</c:f>
              <c:numCache>
                <c:formatCode>General</c:formatCode>
                <c:ptCount val="31"/>
                <c:pt idx="0">
                  <c:v>3.5247004213155742</c:v>
                </c:pt>
                <c:pt idx="1">
                  <c:v>4.6915135929436023</c:v>
                </c:pt>
                <c:pt idx="2">
                  <c:v>4.7707428331517114</c:v>
                </c:pt>
                <c:pt idx="3">
                  <c:v>4.6377091475531378</c:v>
                </c:pt>
                <c:pt idx="4">
                  <c:v>4.4060371146207329</c:v>
                </c:pt>
                <c:pt idx="5">
                  <c:v>4.3628069598576484</c:v>
                </c:pt>
                <c:pt idx="6">
                  <c:v>5.2421061886742084</c:v>
                </c:pt>
                <c:pt idx="7">
                  <c:v>5.2224210157570097</c:v>
                </c:pt>
                <c:pt idx="8">
                  <c:v>5.1024895093943554</c:v>
                </c:pt>
                <c:pt idx="9">
                  <c:v>4.9077233225178816</c:v>
                </c:pt>
                <c:pt idx="10">
                  <c:v>4.7316880185155705</c:v>
                </c:pt>
                <c:pt idx="11">
                  <c:v>4.2423304634078427</c:v>
                </c:pt>
                <c:pt idx="12">
                  <c:v>4.0229214325767977</c:v>
                </c:pt>
                <c:pt idx="13">
                  <c:v>3.8708757833231116</c:v>
                </c:pt>
                <c:pt idx="14">
                  <c:v>3.7794221768535428</c:v>
                </c:pt>
                <c:pt idx="15">
                  <c:v>3.667297546477005</c:v>
                </c:pt>
                <c:pt idx="16">
                  <c:v>3.8121365628756831</c:v>
                </c:pt>
                <c:pt idx="17">
                  <c:v>3.7130987107334006</c:v>
                </c:pt>
                <c:pt idx="18">
                  <c:v>3.5787477501060789</c:v>
                </c:pt>
                <c:pt idx="19">
                  <c:v>3.4181941196160874</c:v>
                </c:pt>
                <c:pt idx="20">
                  <c:v>3.2767728364793047</c:v>
                </c:pt>
                <c:pt idx="21">
                  <c:v>3.2637478724020266</c:v>
                </c:pt>
                <c:pt idx="22">
                  <c:v>3.1445744642475484</c:v>
                </c:pt>
                <c:pt idx="23">
                  <c:v>3.0376764386501738</c:v>
                </c:pt>
                <c:pt idx="24">
                  <c:v>2.9518072974057237</c:v>
                </c:pt>
                <c:pt idx="25">
                  <c:v>2.8916820297393704</c:v>
                </c:pt>
                <c:pt idx="26">
                  <c:v>2.7616458673612847</c:v>
                </c:pt>
                <c:pt idx="27">
                  <c:v>2.678043973890178</c:v>
                </c:pt>
                <c:pt idx="28">
                  <c:v>2.622664538411029</c:v>
                </c:pt>
                <c:pt idx="29">
                  <c:v>2.5730586922988601</c:v>
                </c:pt>
                <c:pt idx="30">
                  <c:v>2.5431949348266647</c:v>
                </c:pt>
              </c:numCache>
            </c:numRef>
          </c:val>
        </c:ser>
        <c:marker val="1"/>
        <c:axId val="34576256"/>
        <c:axId val="34577792"/>
      </c:lineChart>
      <c:catAx>
        <c:axId val="34576256"/>
        <c:scaling>
          <c:orientation val="minMax"/>
        </c:scaling>
        <c:axPos val="b"/>
        <c:majorTickMark val="none"/>
        <c:tickLblPos val="low"/>
        <c:txPr>
          <a:bodyPr rot="-2400000"/>
          <a:lstStyle/>
          <a:p>
            <a:pPr>
              <a:defRPr sz="1600"/>
            </a:pPr>
            <a:endParaRPr lang="en-US"/>
          </a:p>
        </c:txPr>
        <c:crossAx val="34577792"/>
        <c:crosses val="autoZero"/>
        <c:auto val="1"/>
        <c:lblAlgn val="ctr"/>
        <c:lblOffset val="100"/>
      </c:catAx>
      <c:valAx>
        <c:axId val="3457779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/>
                  <a:t>Percent</a:t>
                </a:r>
              </a:p>
            </c:rich>
          </c:tx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4576256"/>
        <c:crosses val="autoZero"/>
        <c:crossBetween val="between"/>
      </c:valAx>
    </c:plotArea>
    <c:legend>
      <c:legendPos val="b"/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3200"/>
            </a:pPr>
            <a:r>
              <a:rPr lang="en-US"/>
              <a:t>Rural population (% of total population)</a:t>
            </a:r>
          </a:p>
        </c:rich>
      </c:tx>
    </c:title>
    <c:plotArea>
      <c:layout/>
      <c:lineChart>
        <c:grouping val="standard"/>
        <c:ser>
          <c:idx val="0"/>
          <c:order val="0"/>
          <c:tx>
            <c:strRef>
              <c:f>Pop!$A$17</c:f>
              <c:strCache>
                <c:ptCount val="1"/>
                <c:pt idx="0">
                  <c:v>Rural population (% of total population)</c:v>
                </c:pt>
              </c:strCache>
            </c:strRef>
          </c:tx>
          <c:spPr>
            <a:ln w="88900"/>
          </c:spPr>
          <c:marker>
            <c:symbol val="none"/>
          </c:marker>
          <c:cat>
            <c:strRef>
              <c:f>Pop!$B$1:$AF$1</c:f>
              <c:strCache>
                <c:ptCount val="31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</c:strCache>
            </c:strRef>
          </c:cat>
          <c:val>
            <c:numRef>
              <c:f>Pop!$B$17:$AF$17</c:f>
              <c:numCache>
                <c:formatCode>0.0</c:formatCode>
                <c:ptCount val="31"/>
                <c:pt idx="0">
                  <c:v>80.400000000000006</c:v>
                </c:pt>
                <c:pt idx="1">
                  <c:v>79.72</c:v>
                </c:pt>
                <c:pt idx="2">
                  <c:v>79.040000000000006</c:v>
                </c:pt>
                <c:pt idx="3">
                  <c:v>78.36</c:v>
                </c:pt>
                <c:pt idx="4">
                  <c:v>77.679999999999978</c:v>
                </c:pt>
                <c:pt idx="5">
                  <c:v>77</c:v>
                </c:pt>
                <c:pt idx="6">
                  <c:v>76.11999999999999</c:v>
                </c:pt>
                <c:pt idx="7">
                  <c:v>75.239999999999995</c:v>
                </c:pt>
                <c:pt idx="8">
                  <c:v>74.36</c:v>
                </c:pt>
                <c:pt idx="9">
                  <c:v>73.48</c:v>
                </c:pt>
                <c:pt idx="10">
                  <c:v>72.599999999999994</c:v>
                </c:pt>
                <c:pt idx="11">
                  <c:v>71.8</c:v>
                </c:pt>
                <c:pt idx="12">
                  <c:v>71</c:v>
                </c:pt>
                <c:pt idx="13">
                  <c:v>70.2</c:v>
                </c:pt>
                <c:pt idx="14">
                  <c:v>69.400000000000006</c:v>
                </c:pt>
                <c:pt idx="15">
                  <c:v>68.599999999999994</c:v>
                </c:pt>
                <c:pt idx="16">
                  <c:v>67.72</c:v>
                </c:pt>
                <c:pt idx="17">
                  <c:v>66.84</c:v>
                </c:pt>
                <c:pt idx="18">
                  <c:v>65.959999999999994</c:v>
                </c:pt>
                <c:pt idx="19">
                  <c:v>65.08</c:v>
                </c:pt>
                <c:pt idx="20">
                  <c:v>64.2</c:v>
                </c:pt>
                <c:pt idx="21">
                  <c:v>63.28</c:v>
                </c:pt>
                <c:pt idx="22">
                  <c:v>62.36</c:v>
                </c:pt>
                <c:pt idx="23">
                  <c:v>61.44</c:v>
                </c:pt>
                <c:pt idx="24">
                  <c:v>60.52</c:v>
                </c:pt>
                <c:pt idx="25">
                  <c:v>59.6</c:v>
                </c:pt>
                <c:pt idx="26">
                  <c:v>58.7</c:v>
                </c:pt>
                <c:pt idx="27">
                  <c:v>57.8</c:v>
                </c:pt>
                <c:pt idx="28">
                  <c:v>56.9</c:v>
                </c:pt>
                <c:pt idx="29">
                  <c:v>56</c:v>
                </c:pt>
                <c:pt idx="30">
                  <c:v>55.1</c:v>
                </c:pt>
              </c:numCache>
            </c:numRef>
          </c:val>
        </c:ser>
        <c:marker val="1"/>
        <c:axId val="35917184"/>
        <c:axId val="35927168"/>
      </c:lineChart>
      <c:catAx>
        <c:axId val="35917184"/>
        <c:scaling>
          <c:orientation val="minMax"/>
        </c:scaling>
        <c:axPos val="b"/>
        <c:majorTickMark val="cross"/>
        <c:tickLblPos val="low"/>
        <c:txPr>
          <a:bodyPr rot="-4200000"/>
          <a:lstStyle/>
          <a:p>
            <a:pPr>
              <a:defRPr sz="1600" baseline="0"/>
            </a:pPr>
            <a:endParaRPr lang="en-US"/>
          </a:p>
        </c:txPr>
        <c:crossAx val="35927168"/>
        <c:crosses val="autoZero"/>
        <c:auto val="1"/>
        <c:lblAlgn val="ctr"/>
        <c:lblOffset val="100"/>
      </c:catAx>
      <c:valAx>
        <c:axId val="35927168"/>
        <c:scaling>
          <c:orientation val="minMax"/>
          <c:min val="50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/>
                  <a:t>Percent</a:t>
                </a:r>
              </a:p>
            </c:rich>
          </c:tx>
        </c:title>
        <c:numFmt formatCode="0" sourceLinked="0"/>
        <c:maj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5917184"/>
        <c:crosses val="autoZero"/>
        <c:crossBetween val="between"/>
      </c:valAx>
    </c:plotArea>
    <c:plotVisOnly val="1"/>
  </c:chart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/>
              <a:t>Managed Bank Spread</a:t>
            </a:r>
          </a:p>
        </c:rich>
      </c:tx>
    </c:title>
    <c:plotArea>
      <c:layout/>
      <c:lineChart>
        <c:grouping val="standard"/>
        <c:ser>
          <c:idx val="0"/>
          <c:order val="0"/>
          <c:tx>
            <c:strRef>
              <c:f>Monetary!$B$64</c:f>
              <c:strCache>
                <c:ptCount val="1"/>
                <c:pt idx="0">
                  <c:v>Bank Spread</c:v>
                </c:pt>
              </c:strCache>
            </c:strRef>
          </c:tx>
          <c:spPr>
            <a:ln w="88900"/>
          </c:spPr>
          <c:marker>
            <c:symbol val="none"/>
          </c:marker>
          <c:cat>
            <c:numRef>
              <c:f>Monetary!$G$1:$AK$1</c:f>
              <c:numCache>
                <c:formatCode>General</c:formatCode>
                <c:ptCount val="31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</c:numCache>
            </c:numRef>
          </c:cat>
          <c:val>
            <c:numRef>
              <c:f>Monetary!$G$64:$AK$64</c:f>
              <c:numCache>
                <c:formatCode>0.000</c:formatCode>
                <c:ptCount val="31"/>
                <c:pt idx="0">
                  <c:v>-0.36000000100000068</c:v>
                </c:pt>
                <c:pt idx="1">
                  <c:v>-0.36000000100000068</c:v>
                </c:pt>
                <c:pt idx="2">
                  <c:v>1.4399999989999979</c:v>
                </c:pt>
                <c:pt idx="3">
                  <c:v>1.4399999989999979</c:v>
                </c:pt>
                <c:pt idx="4">
                  <c:v>1.4400000000000004</c:v>
                </c:pt>
                <c:pt idx="5">
                  <c:v>0.71999999900000022</c:v>
                </c:pt>
                <c:pt idx="6">
                  <c:v>0.71999999999999975</c:v>
                </c:pt>
                <c:pt idx="7">
                  <c:v>0.71999999999999975</c:v>
                </c:pt>
                <c:pt idx="8">
                  <c:v>0.35999999999999993</c:v>
                </c:pt>
                <c:pt idx="9">
                  <c:v>0</c:v>
                </c:pt>
                <c:pt idx="10">
                  <c:v>0.71999999999999942</c:v>
                </c:pt>
                <c:pt idx="11">
                  <c:v>1.0800000000000021</c:v>
                </c:pt>
                <c:pt idx="12">
                  <c:v>1.0800000000000021</c:v>
                </c:pt>
                <c:pt idx="13">
                  <c:v>0</c:v>
                </c:pt>
                <c:pt idx="14">
                  <c:v>0</c:v>
                </c:pt>
                <c:pt idx="15">
                  <c:v>1.08</c:v>
                </c:pt>
                <c:pt idx="16">
                  <c:v>2.6100000000000003</c:v>
                </c:pt>
                <c:pt idx="17">
                  <c:v>2.9699999999999998</c:v>
                </c:pt>
                <c:pt idx="18">
                  <c:v>2.61</c:v>
                </c:pt>
                <c:pt idx="19">
                  <c:v>3.5999999999999988</c:v>
                </c:pt>
                <c:pt idx="20">
                  <c:v>3.5999999999999988</c:v>
                </c:pt>
                <c:pt idx="21">
                  <c:v>3.5999999999999988</c:v>
                </c:pt>
                <c:pt idx="22">
                  <c:v>3.3299999999999987</c:v>
                </c:pt>
                <c:pt idx="23">
                  <c:v>3.3299999999999987</c:v>
                </c:pt>
                <c:pt idx="24">
                  <c:v>3.3299999999999987</c:v>
                </c:pt>
                <c:pt idx="25">
                  <c:v>3.3299999999999987</c:v>
                </c:pt>
                <c:pt idx="26">
                  <c:v>3.6</c:v>
                </c:pt>
                <c:pt idx="27">
                  <c:v>3.3299999999999987</c:v>
                </c:pt>
                <c:pt idx="28">
                  <c:v>3.0599999999999987</c:v>
                </c:pt>
                <c:pt idx="29">
                  <c:v>3.0599999999999987</c:v>
                </c:pt>
                <c:pt idx="30">
                  <c:v>3.0599999999999987</c:v>
                </c:pt>
              </c:numCache>
            </c:numRef>
          </c:val>
        </c:ser>
        <c:marker val="1"/>
        <c:axId val="33505664"/>
        <c:axId val="33507200"/>
      </c:lineChart>
      <c:catAx>
        <c:axId val="33505664"/>
        <c:scaling>
          <c:orientation val="minMax"/>
        </c:scaling>
        <c:axPos val="b"/>
        <c:numFmt formatCode="General" sourceLinked="1"/>
        <c:majorTickMark val="cross"/>
        <c:tickLblPos val="nextTo"/>
        <c:txPr>
          <a:bodyPr rot="-2400000"/>
          <a:lstStyle/>
          <a:p>
            <a:pPr>
              <a:defRPr sz="1600"/>
            </a:pPr>
            <a:endParaRPr lang="en-US"/>
          </a:p>
        </c:txPr>
        <c:crossAx val="33507200"/>
        <c:crosses val="autoZero"/>
        <c:auto val="1"/>
        <c:lblAlgn val="ctr"/>
        <c:lblOffset val="100"/>
      </c:catAx>
      <c:valAx>
        <c:axId val="3350720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/>
                  <a:t>Percent</a:t>
                </a:r>
              </a:p>
            </c:rich>
          </c:tx>
        </c:title>
        <c:numFmt formatCode="#,##0.0" sourceLinked="0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3505664"/>
        <c:crosses val="autoZero"/>
        <c:crossBetween val="between"/>
        <c:majorUnit val="1"/>
      </c:valAx>
    </c:plotArea>
    <c:plotVisOnly val="1"/>
  </c:chart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/>
              <a:t>Real Interest Rates</a:t>
            </a:r>
            <a:endParaRPr lang="en-US" baseline="0"/>
          </a:p>
        </c:rich>
      </c:tx>
    </c:title>
    <c:plotArea>
      <c:layout/>
      <c:lineChart>
        <c:grouping val="standard"/>
        <c:ser>
          <c:idx val="1"/>
          <c:order val="0"/>
          <c:tx>
            <c:strRef>
              <c:f>'Interest rates'!$A$10</c:f>
              <c:strCache>
                <c:ptCount val="1"/>
                <c:pt idx="0">
                  <c:v>Real Lending Rate</c:v>
                </c:pt>
              </c:strCache>
            </c:strRef>
          </c:tx>
          <c:cat>
            <c:strRef>
              <c:f>'Interest rates'!$B$1:$AF$1</c:f>
              <c:strCache>
                <c:ptCount val="31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</c:strCache>
            </c:strRef>
          </c:cat>
          <c:val>
            <c:numRef>
              <c:f>'Interest rates'!$B$10:$AF$10</c:f>
              <c:numCache>
                <c:formatCode>0.00</c:formatCode>
                <c:ptCount val="31"/>
                <c:pt idx="0">
                  <c:v>0.94209916199726895</c:v>
                </c:pt>
                <c:pt idx="1">
                  <c:v>1.3480934961262001</c:v>
                </c:pt>
                <c:pt idx="2">
                  <c:v>4.9037078893413844</c:v>
                </c:pt>
                <c:pt idx="3">
                  <c:v>6.922183437292361</c:v>
                </c:pt>
                <c:pt idx="4">
                  <c:v>4.9045255700700938</c:v>
                </c:pt>
                <c:pt idx="5">
                  <c:v>-1.2996326521866084</c:v>
                </c:pt>
                <c:pt idx="6">
                  <c:v>1.5728930432551784</c:v>
                </c:pt>
                <c:pt idx="7">
                  <c:v>3.2040871395066297</c:v>
                </c:pt>
                <c:pt idx="8">
                  <c:v>-3.6481238657506023</c:v>
                </c:pt>
                <c:pt idx="9">
                  <c:v>3.2409670008184412</c:v>
                </c:pt>
                <c:pt idx="10">
                  <c:v>1.7257536697905795</c:v>
                </c:pt>
                <c:pt idx="11">
                  <c:v>1.7582692913177098</c:v>
                </c:pt>
                <c:pt idx="12">
                  <c:v>1.7674084326649691</c:v>
                </c:pt>
                <c:pt idx="13">
                  <c:v>-6.6029959769111901</c:v>
                </c:pt>
                <c:pt idx="14">
                  <c:v>-9.2440218344547898</c:v>
                </c:pt>
                <c:pt idx="15">
                  <c:v>-1.427913510413499</c:v>
                </c:pt>
                <c:pt idx="16">
                  <c:v>3.4372656394894663</c:v>
                </c:pt>
                <c:pt idx="17">
                  <c:v>7.8999366842117977</c:v>
                </c:pt>
                <c:pt idx="18">
                  <c:v>8.12015947834713</c:v>
                </c:pt>
                <c:pt idx="19">
                  <c:v>7.9978251886644598</c:v>
                </c:pt>
                <c:pt idx="20">
                  <c:v>5.909715202266371</c:v>
                </c:pt>
                <c:pt idx="21">
                  <c:v>3.9027280165234797</c:v>
                </c:pt>
                <c:pt idx="22">
                  <c:v>4.0104095079165152</c:v>
                </c:pt>
                <c:pt idx="23">
                  <c:v>2.2311997095060496</c:v>
                </c:pt>
                <c:pt idx="24">
                  <c:v>-1.3246719089764403</c:v>
                </c:pt>
                <c:pt idx="25">
                  <c:v>1.029631498119048</c:v>
                </c:pt>
                <c:pt idx="26">
                  <c:v>0.71953044219035966</c:v>
                </c:pt>
                <c:pt idx="27">
                  <c:v>2.70251803004449</c:v>
                </c:pt>
                <c:pt idx="28">
                  <c:v>-2.4537570700248503</c:v>
                </c:pt>
                <c:pt idx="29">
                  <c:v>5.9188510082857695</c:v>
                </c:pt>
                <c:pt idx="30">
                  <c:v>-7.6265903086003561E-3</c:v>
                </c:pt>
              </c:numCache>
            </c:numRef>
          </c:val>
        </c:ser>
        <c:ser>
          <c:idx val="2"/>
          <c:order val="1"/>
          <c:tx>
            <c:strRef>
              <c:f>'Interest rates'!$A$11</c:f>
              <c:strCache>
                <c:ptCount val="1"/>
                <c:pt idx="0">
                  <c:v>Real Deposit Rate</c:v>
                </c:pt>
              </c:strCache>
            </c:strRef>
          </c:tx>
          <c:cat>
            <c:strRef>
              <c:f>'Interest rates'!$B$1:$AF$1</c:f>
              <c:strCache>
                <c:ptCount val="31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</c:strCache>
            </c:strRef>
          </c:cat>
          <c:val>
            <c:numRef>
              <c:f>'Interest rates'!$B$11:$AF$11</c:f>
              <c:numCache>
                <c:formatCode>0.00</c:formatCode>
                <c:ptCount val="31"/>
                <c:pt idx="0">
                  <c:v>1.30209916299727</c:v>
                </c:pt>
                <c:pt idx="1">
                  <c:v>1.7080934971261994</c:v>
                </c:pt>
                <c:pt idx="2">
                  <c:v>3.4637078903413818</c:v>
                </c:pt>
                <c:pt idx="3">
                  <c:v>5.4821834382923624</c:v>
                </c:pt>
                <c:pt idx="4">
                  <c:v>3.4645255700700996</c:v>
                </c:pt>
                <c:pt idx="5">
                  <c:v>-2.0196326511866087</c:v>
                </c:pt>
                <c:pt idx="6">
                  <c:v>0.85289304325518089</c:v>
                </c:pt>
                <c:pt idx="7">
                  <c:v>2.48408713950663</c:v>
                </c:pt>
                <c:pt idx="8">
                  <c:v>-4.0081238657505995</c:v>
                </c:pt>
                <c:pt idx="9">
                  <c:v>3.2409670008184412</c:v>
                </c:pt>
                <c:pt idx="10">
                  <c:v>1.0057536697905807</c:v>
                </c:pt>
                <c:pt idx="11">
                  <c:v>0.67826929131770974</c:v>
                </c:pt>
                <c:pt idx="12">
                  <c:v>0.68740843266496965</c:v>
                </c:pt>
                <c:pt idx="13">
                  <c:v>-6.6029959769111901</c:v>
                </c:pt>
                <c:pt idx="14">
                  <c:v>-9.2440218344547898</c:v>
                </c:pt>
                <c:pt idx="15">
                  <c:v>-2.5079135104135002</c:v>
                </c:pt>
                <c:pt idx="16">
                  <c:v>0.82726563948947085</c:v>
                </c:pt>
                <c:pt idx="17">
                  <c:v>4.9299366842117971</c:v>
                </c:pt>
                <c:pt idx="18">
                  <c:v>5.5101594783471297</c:v>
                </c:pt>
                <c:pt idx="19">
                  <c:v>4.3978251886644601</c:v>
                </c:pt>
                <c:pt idx="20">
                  <c:v>2.3097152022663736</c:v>
                </c:pt>
                <c:pt idx="21">
                  <c:v>0.30272801652348008</c:v>
                </c:pt>
                <c:pt idx="22">
                  <c:v>0.68040950791652</c:v>
                </c:pt>
                <c:pt idx="23">
                  <c:v>-1.0988002904939498</c:v>
                </c:pt>
                <c:pt idx="24">
                  <c:v>-4.654671908976435</c:v>
                </c:pt>
                <c:pt idx="25">
                  <c:v>-2.3003685018809499</c:v>
                </c:pt>
                <c:pt idx="26">
                  <c:v>-2.8804695578096404</c:v>
                </c:pt>
                <c:pt idx="27">
                  <c:v>-0.62748196995551009</c:v>
                </c:pt>
                <c:pt idx="28">
                  <c:v>-5.5137570700248499</c:v>
                </c:pt>
                <c:pt idx="29">
                  <c:v>2.858851008285773</c:v>
                </c:pt>
                <c:pt idx="30">
                  <c:v>-3.0676265903086</c:v>
                </c:pt>
              </c:numCache>
            </c:numRef>
          </c:val>
        </c:ser>
        <c:marker val="1"/>
        <c:axId val="35893248"/>
        <c:axId val="35894784"/>
      </c:lineChart>
      <c:catAx>
        <c:axId val="35893248"/>
        <c:scaling>
          <c:orientation val="minMax"/>
        </c:scaling>
        <c:axPos val="b"/>
        <c:majorTickMark val="cross"/>
        <c:tickLblPos val="low"/>
        <c:txPr>
          <a:bodyPr rot="-4200000"/>
          <a:lstStyle/>
          <a:p>
            <a:pPr>
              <a:defRPr sz="1600"/>
            </a:pPr>
            <a:endParaRPr lang="en-US"/>
          </a:p>
        </c:txPr>
        <c:crossAx val="35894784"/>
        <c:crosses val="autoZero"/>
        <c:auto val="1"/>
        <c:lblAlgn val="ctr"/>
        <c:lblOffset val="100"/>
      </c:catAx>
      <c:valAx>
        <c:axId val="35894784"/>
        <c:scaling>
          <c:orientation val="minMax"/>
          <c:max val="10"/>
          <c:min val="-10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/>
                  <a:t>Percent</a:t>
                </a:r>
              </a:p>
            </c:rich>
          </c:tx>
        </c:title>
        <c:numFmt formatCode="#,##0" sourceLinked="0"/>
        <c:maj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5893248"/>
        <c:crosses val="autoZero"/>
        <c:crossBetween val="between"/>
        <c:majorUnit val="2"/>
      </c:valAx>
    </c:plotArea>
    <c:legend>
      <c:legendPos val="b"/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2"/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sz="2800"/>
              <a:t>Real Lending Rate 1980-2010</a:t>
            </a:r>
            <a:br>
              <a:rPr lang="en-US" sz="2800"/>
            </a:br>
            <a:r>
              <a:rPr lang="en-US" sz="2800"/>
              <a:t>(ave. 1.94%)</a:t>
            </a:r>
          </a:p>
        </c:rich>
      </c:tx>
    </c:title>
    <c:plotArea>
      <c:layout/>
      <c:pieChart>
        <c:varyColors val="1"/>
        <c:ser>
          <c:idx val="0"/>
          <c:order val="0"/>
          <c:tx>
            <c:strRef>
              <c:f>'Interest rates'!$A$16</c:f>
              <c:strCache>
                <c:ptCount val="1"/>
                <c:pt idx="0">
                  <c:v>Real Lending Rate</c:v>
                </c:pt>
              </c:strCache>
            </c:strRef>
          </c:tx>
          <c:dLbls>
            <c:dLbl>
              <c:idx val="0"/>
              <c:layout>
                <c:manualLayout>
                  <c:x val="-0.19085095933010388"/>
                  <c:y val="-0.17948756652251271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Cover </a:t>
                    </a:r>
                    <a:r>
                      <a:rPr lang="en-US"/>
                      <a:t>Inflation
73%</a:t>
                    </a:r>
                  </a:p>
                </c:rich>
              </c:tx>
              <c:showCatName val="1"/>
              <c:showPercent val="1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'Interest rates'!$B$15:$C$15</c:f>
              <c:strCache>
                <c:ptCount val="2"/>
                <c:pt idx="0">
                  <c:v>Covers Inflation</c:v>
                </c:pt>
                <c:pt idx="1">
                  <c:v>Lose Money</c:v>
                </c:pt>
              </c:strCache>
            </c:strRef>
          </c:cat>
          <c:val>
            <c:numRef>
              <c:f>'Interest rates'!$B$16:$C$16</c:f>
              <c:numCache>
                <c:formatCode>0%</c:formatCode>
                <c:ptCount val="2"/>
                <c:pt idx="0">
                  <c:v>0.73000000000000054</c:v>
                </c:pt>
                <c:pt idx="1">
                  <c:v>0.27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sz="2800"/>
              <a:t>Real Deposit Rate 1980-2010</a:t>
            </a:r>
            <a:br>
              <a:rPr lang="en-US" sz="2800"/>
            </a:br>
            <a:r>
              <a:rPr lang="en-US" sz="2800"/>
              <a:t>(ave. 0.05%)</a:t>
            </a:r>
          </a:p>
        </c:rich>
      </c:tx>
    </c:title>
    <c:plotArea>
      <c:layout/>
      <c:pieChart>
        <c:varyColors val="1"/>
        <c:ser>
          <c:idx val="0"/>
          <c:order val="0"/>
          <c:tx>
            <c:strRef>
              <c:f>'Interest rates'!$A$17</c:f>
              <c:strCache>
                <c:ptCount val="1"/>
                <c:pt idx="0">
                  <c:v>Real Deposit Rate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Cover </a:t>
                    </a:r>
                    <a:r>
                      <a:rPr lang="en-US"/>
                      <a:t>Inflation
60%</a:t>
                    </a:r>
                  </a:p>
                </c:rich>
              </c:tx>
              <c:showCatName val="1"/>
              <c:showPercent val="1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'Interest rates'!$B$15:$C$15</c:f>
              <c:strCache>
                <c:ptCount val="2"/>
                <c:pt idx="0">
                  <c:v>Covers Inflation</c:v>
                </c:pt>
                <c:pt idx="1">
                  <c:v>Lose Money</c:v>
                </c:pt>
              </c:strCache>
            </c:strRef>
          </c:cat>
          <c:val>
            <c:numRef>
              <c:f>'Interest rates'!$B$17:$C$17</c:f>
              <c:numCache>
                <c:formatCode>0%</c:formatCode>
                <c:ptCount val="2"/>
                <c:pt idx="0">
                  <c:v>0.60000000000000053</c:v>
                </c:pt>
                <c:pt idx="1">
                  <c:v>0.4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dirty="0" smtClean="0"/>
              <a:t>China</a:t>
            </a:r>
            <a:r>
              <a:rPr lang="en-US" baseline="0" dirty="0" smtClean="0"/>
              <a:t> </a:t>
            </a:r>
            <a:r>
              <a:rPr lang="en-US" dirty="0" smtClean="0"/>
              <a:t>Trade </a:t>
            </a:r>
            <a:r>
              <a:rPr lang="en-US" dirty="0"/>
              <a:t>Growth </a:t>
            </a:r>
            <a:r>
              <a:rPr lang="en-US" dirty="0" smtClean="0"/>
              <a:t>Outpaces </a:t>
            </a:r>
            <a:r>
              <a:rPr lang="en-US" dirty="0"/>
              <a:t>World GDP Growth</a:t>
            </a:r>
          </a:p>
        </c:rich>
      </c:tx>
    </c:title>
    <c:plotArea>
      <c:layout/>
      <c:lineChart>
        <c:grouping val="standard"/>
        <c:ser>
          <c:idx val="0"/>
          <c:order val="0"/>
          <c:tx>
            <c:strRef>
              <c:f>Exports!$B$64</c:f>
              <c:strCache>
                <c:ptCount val="1"/>
                <c:pt idx="0">
                  <c:v>Exports annual % growth</c:v>
                </c:pt>
              </c:strCache>
            </c:strRef>
          </c:tx>
          <c:cat>
            <c:strRef>
              <c:f>Exports!$P$1:$AG$1</c:f>
              <c:strCache>
                <c:ptCount val="18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</c:strCache>
            </c:strRef>
          </c:cat>
          <c:val>
            <c:numRef>
              <c:f>Exports!$P$64:$AG$64</c:f>
              <c:numCache>
                <c:formatCode>0.0</c:formatCode>
                <c:ptCount val="18"/>
                <c:pt idx="0">
                  <c:v>12.867642164996635</c:v>
                </c:pt>
                <c:pt idx="1">
                  <c:v>28.769748824658187</c:v>
                </c:pt>
                <c:pt idx="2">
                  <c:v>8.8892183766398514</c:v>
                </c:pt>
                <c:pt idx="3">
                  <c:v>12.6544818030175</c:v>
                </c:pt>
                <c:pt idx="4">
                  <c:v>22.926457901362788</c:v>
                </c:pt>
                <c:pt idx="5">
                  <c:v>7.1625522106815556</c:v>
                </c:pt>
                <c:pt idx="6">
                  <c:v>13.878134783506798</c:v>
                </c:pt>
                <c:pt idx="7">
                  <c:v>32.041214924674222</c:v>
                </c:pt>
                <c:pt idx="8">
                  <c:v>10.071651697044404</c:v>
                </c:pt>
                <c:pt idx="9">
                  <c:v>28.057490343247828</c:v>
                </c:pt>
                <c:pt idx="10">
                  <c:v>27.628683614527159</c:v>
                </c:pt>
                <c:pt idx="11">
                  <c:v>27.326815178117517</c:v>
                </c:pt>
                <c:pt idx="12">
                  <c:v>23.651254636128421</c:v>
                </c:pt>
                <c:pt idx="13">
                  <c:v>23.887318176044637</c:v>
                </c:pt>
                <c:pt idx="14">
                  <c:v>19.831962270724436</c:v>
                </c:pt>
                <c:pt idx="15">
                  <c:v>8.4124013221360769</c:v>
                </c:pt>
                <c:pt idx="16">
                  <c:v>-10.324802583076249</c:v>
                </c:pt>
                <c:pt idx="17">
                  <c:v>28.367466999175086</c:v>
                </c:pt>
              </c:numCache>
            </c:numRef>
          </c:val>
        </c:ser>
        <c:ser>
          <c:idx val="1"/>
          <c:order val="1"/>
          <c:tx>
            <c:strRef>
              <c:f>Exports!$B$65</c:f>
              <c:strCache>
                <c:ptCount val="1"/>
                <c:pt idx="0">
                  <c:v>Imports annual % growth</c:v>
                </c:pt>
              </c:strCache>
            </c:strRef>
          </c:tx>
          <c:marker>
            <c:symbol val="none"/>
          </c:marker>
          <c:cat>
            <c:strRef>
              <c:f>Exports!$P$1:$AG$1</c:f>
              <c:strCache>
                <c:ptCount val="18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</c:strCache>
            </c:strRef>
          </c:cat>
          <c:val>
            <c:numRef>
              <c:f>Exports!$P$65:$AG$65</c:f>
              <c:numCache>
                <c:formatCode>0.0</c:formatCode>
                <c:ptCount val="18"/>
                <c:pt idx="0">
                  <c:v>33.496921096694351</c:v>
                </c:pt>
                <c:pt idx="1">
                  <c:v>10.031952462409459</c:v>
                </c:pt>
                <c:pt idx="2">
                  <c:v>13.003751171222721</c:v>
                </c:pt>
                <c:pt idx="3">
                  <c:v>14.38771154754046</c:v>
                </c:pt>
                <c:pt idx="4">
                  <c:v>11.120482891813921</c:v>
                </c:pt>
                <c:pt idx="5">
                  <c:v>9.5782021921829941</c:v>
                </c:pt>
                <c:pt idx="6">
                  <c:v>16.137997658148791</c:v>
                </c:pt>
                <c:pt idx="7">
                  <c:v>24.839877617622356</c:v>
                </c:pt>
                <c:pt idx="8">
                  <c:v>12.741960223886338</c:v>
                </c:pt>
                <c:pt idx="9">
                  <c:v>15.576404518535366</c:v>
                </c:pt>
                <c:pt idx="10">
                  <c:v>31.219429986877216</c:v>
                </c:pt>
                <c:pt idx="11">
                  <c:v>29.91375997326038</c:v>
                </c:pt>
                <c:pt idx="12">
                  <c:v>13.431336825054352</c:v>
                </c:pt>
                <c:pt idx="13">
                  <c:v>16.042415192627587</c:v>
                </c:pt>
                <c:pt idx="14">
                  <c:v>13.93197053617056</c:v>
                </c:pt>
                <c:pt idx="15">
                  <c:v>3.7861171635092061</c:v>
                </c:pt>
                <c:pt idx="16">
                  <c:v>4.1468950003326324</c:v>
                </c:pt>
                <c:pt idx="17">
                  <c:v>20.130355459440739</c:v>
                </c:pt>
              </c:numCache>
            </c:numRef>
          </c:val>
        </c:ser>
        <c:ser>
          <c:idx val="8"/>
          <c:order val="2"/>
          <c:tx>
            <c:v>World GDP Growth</c:v>
          </c:tx>
          <c:spPr>
            <a:ln>
              <a:solidFill>
                <a:srgbClr val="9BBB59">
                  <a:shade val="95000"/>
                  <a:satMod val="105000"/>
                </a:srgbClr>
              </a:solidFill>
            </a:ln>
          </c:spPr>
          <c:marker>
            <c:symbol val="plus"/>
            <c:size val="13"/>
          </c:marker>
          <c:cat>
            <c:strRef>
              <c:f>Exports!$P$1:$AG$1</c:f>
              <c:strCache>
                <c:ptCount val="18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</c:strCache>
            </c:strRef>
          </c:cat>
          <c:val>
            <c:numRef>
              <c:f>Exports!$P$51:$AG$51</c:f>
              <c:numCache>
                <c:formatCode>General</c:formatCode>
                <c:ptCount val="18"/>
                <c:pt idx="0">
                  <c:v>0.27056698292562975</c:v>
                </c:pt>
                <c:pt idx="1">
                  <c:v>1.8127847697497979</c:v>
                </c:pt>
                <c:pt idx="2">
                  <c:v>1.4003888962423898</c:v>
                </c:pt>
                <c:pt idx="3">
                  <c:v>1.9374464904604594</c:v>
                </c:pt>
                <c:pt idx="4">
                  <c:v>2.2727170879535539</c:v>
                </c:pt>
                <c:pt idx="5">
                  <c:v>0.97871386703936025</c:v>
                </c:pt>
                <c:pt idx="6">
                  <c:v>1.9473919434154396</c:v>
                </c:pt>
                <c:pt idx="7">
                  <c:v>2.9286453274585798</c:v>
                </c:pt>
                <c:pt idx="8">
                  <c:v>0.35673980471113936</c:v>
                </c:pt>
                <c:pt idx="9">
                  <c:v>0.71935283655292892</c:v>
                </c:pt>
                <c:pt idx="10">
                  <c:v>1.4336832274138374</c:v>
                </c:pt>
                <c:pt idx="11">
                  <c:v>2.8615412475089976</c:v>
                </c:pt>
                <c:pt idx="12">
                  <c:v>2.3504256323589607</c:v>
                </c:pt>
                <c:pt idx="13">
                  <c:v>2.8550972887722001</c:v>
                </c:pt>
                <c:pt idx="14">
                  <c:v>2.7599986534943932</c:v>
                </c:pt>
                <c:pt idx="15">
                  <c:v>0.32512032071969127</c:v>
                </c:pt>
                <c:pt idx="16">
                  <c:v>-3.4397088028311198</c:v>
                </c:pt>
                <c:pt idx="17">
                  <c:v>3.0429676657908677</c:v>
                </c:pt>
              </c:numCache>
            </c:numRef>
          </c:val>
        </c:ser>
        <c:marker val="1"/>
        <c:axId val="36266752"/>
        <c:axId val="36268288"/>
      </c:lineChart>
      <c:catAx>
        <c:axId val="36266752"/>
        <c:scaling>
          <c:orientation val="minMax"/>
        </c:scaling>
        <c:axPos val="b"/>
        <c:majorTickMark val="none"/>
        <c:tickLblPos val="low"/>
        <c:txPr>
          <a:bodyPr rot="-2400000"/>
          <a:lstStyle/>
          <a:p>
            <a:pPr>
              <a:defRPr sz="1600"/>
            </a:pPr>
            <a:endParaRPr lang="en-US"/>
          </a:p>
        </c:txPr>
        <c:crossAx val="36268288"/>
        <c:crosses val="autoZero"/>
        <c:auto val="1"/>
        <c:lblAlgn val="ctr"/>
        <c:lblOffset val="100"/>
      </c:catAx>
      <c:valAx>
        <c:axId val="3626828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/>
                  <a:t>Percent</a:t>
                </a:r>
              </a:p>
            </c:rich>
          </c:tx>
        </c:title>
        <c:numFmt formatCode="0" sourceLinked="0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6266752"/>
        <c:crosses val="autoZero"/>
        <c:crossBetween val="between"/>
      </c:valAx>
    </c:plotArea>
    <c:legend>
      <c:legendPos val="b"/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dirty="0" smtClean="0"/>
              <a:t>China's </a:t>
            </a:r>
            <a:r>
              <a:rPr lang="en-US" dirty="0"/>
              <a:t>Exports Take Over the World in </a:t>
            </a:r>
            <a:r>
              <a:rPr lang="en-US" dirty="0" smtClean="0"/>
              <a:t>2035?</a:t>
            </a:r>
            <a:endParaRPr lang="en-US" dirty="0"/>
          </a:p>
        </c:rich>
      </c:tx>
    </c:title>
    <c:plotArea>
      <c:layout/>
      <c:lineChart>
        <c:grouping val="standard"/>
        <c:ser>
          <c:idx val="0"/>
          <c:order val="0"/>
          <c:tx>
            <c:strRef>
              <c:f>Exports!$B$85</c:f>
              <c:strCache>
                <c:ptCount val="1"/>
                <c:pt idx="0">
                  <c:v>Chinese Exports</c:v>
                </c:pt>
              </c:strCache>
            </c:strRef>
          </c:tx>
          <c:cat>
            <c:numRef>
              <c:f>Exports!$C$81:$AB$81</c:f>
              <c:numCache>
                <c:formatCode>General</c:formatCode>
                <c:ptCount val="2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</c:numCache>
            </c:numRef>
          </c:cat>
          <c:val>
            <c:numRef>
              <c:f>Exports!$C$85:$AB$85</c:f>
              <c:numCache>
                <c:formatCode>"$"#,##0.00</c:formatCode>
                <c:ptCount val="26"/>
                <c:pt idx="0">
                  <c:v>1466.9987456961567</c:v>
                </c:pt>
                <c:pt idx="1">
                  <c:v>1729.5915211757697</c:v>
                </c:pt>
                <c:pt idx="2">
                  <c:v>2039.1884034662314</c:v>
                </c:pt>
                <c:pt idx="3">
                  <c:v>2404.2031276866869</c:v>
                </c:pt>
                <c:pt idx="4">
                  <c:v>2834.5554875426042</c:v>
                </c:pt>
                <c:pt idx="5">
                  <c:v>3341.9409198127305</c:v>
                </c:pt>
                <c:pt idx="6">
                  <c:v>3940.1483444592077</c:v>
                </c:pt>
                <c:pt idx="7">
                  <c:v>4645.4348981174035</c:v>
                </c:pt>
                <c:pt idx="8">
                  <c:v>5476.9677448804214</c:v>
                </c:pt>
                <c:pt idx="9">
                  <c:v>6457.3449712140218</c:v>
                </c:pt>
                <c:pt idx="10">
                  <c:v>7613.2097210613356</c:v>
                </c:pt>
                <c:pt idx="11">
                  <c:v>8975.9742611313177</c:v>
                </c:pt>
                <c:pt idx="12">
                  <c:v>10582.673653873817</c:v>
                </c:pt>
                <c:pt idx="13">
                  <c:v>12476.972237917231</c:v>
                </c:pt>
                <c:pt idx="14">
                  <c:v>14710.350268504417</c:v>
                </c:pt>
                <c:pt idx="15">
                  <c:v>17343.502966566692</c:v>
                </c:pt>
                <c:pt idx="16">
                  <c:v>20447.98999758215</c:v>
                </c:pt>
                <c:pt idx="17">
                  <c:v>24108.18020714934</c:v>
                </c:pt>
                <c:pt idx="18">
                  <c:v>28423.544464229108</c:v>
                </c:pt>
                <c:pt idx="19">
                  <c:v>33511.358923326159</c:v>
                </c:pt>
                <c:pt idx="20">
                  <c:v>39509.892170601437</c:v>
                </c:pt>
                <c:pt idx="21">
                  <c:v>46582.162869139131</c:v>
                </c:pt>
                <c:pt idx="22">
                  <c:v>54920.370022715026</c:v>
                </c:pt>
                <c:pt idx="23">
                  <c:v>64751.116256781032</c:v>
                </c:pt>
                <c:pt idx="24">
                  <c:v>76341.566066744854</c:v>
                </c:pt>
                <c:pt idx="25">
                  <c:v>90006.706392692169</c:v>
                </c:pt>
              </c:numCache>
            </c:numRef>
          </c:val>
        </c:ser>
        <c:ser>
          <c:idx val="1"/>
          <c:order val="1"/>
          <c:tx>
            <c:strRef>
              <c:f>Exports!$B$90</c:f>
              <c:strCache>
                <c:ptCount val="1"/>
                <c:pt idx="0">
                  <c:v>World GDP</c:v>
                </c:pt>
              </c:strCache>
            </c:strRef>
          </c:tx>
          <c:marker>
            <c:symbol val="none"/>
          </c:marker>
          <c:cat>
            <c:numRef>
              <c:f>Exports!$C$81:$AB$81</c:f>
              <c:numCache>
                <c:formatCode>General</c:formatCode>
                <c:ptCount val="2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</c:numCache>
            </c:numRef>
          </c:cat>
          <c:val>
            <c:numRef>
              <c:f>Exports!$C$90:$AB$90</c:f>
              <c:numCache>
                <c:formatCode>"$"#,##0.00</c:formatCode>
                <c:ptCount val="26"/>
                <c:pt idx="0">
                  <c:v>41310.785683478942</c:v>
                </c:pt>
                <c:pt idx="1">
                  <c:v>42467.487682616324</c:v>
                </c:pt>
                <c:pt idx="2">
                  <c:v>43656.577337729599</c:v>
                </c:pt>
                <c:pt idx="3">
                  <c:v>44878.96150318603</c:v>
                </c:pt>
                <c:pt idx="4">
                  <c:v>46135.572425275226</c:v>
                </c:pt>
                <c:pt idx="5">
                  <c:v>47427.368453182986</c:v>
                </c:pt>
                <c:pt idx="6">
                  <c:v>48755.334769872083</c:v>
                </c:pt>
                <c:pt idx="7">
                  <c:v>50120.484143428541</c:v>
                </c:pt>
                <c:pt idx="8">
                  <c:v>51523.857699444561</c:v>
                </c:pt>
                <c:pt idx="9">
                  <c:v>52966.525715028947</c:v>
                </c:pt>
                <c:pt idx="10">
                  <c:v>54449.588435049787</c:v>
                </c:pt>
                <c:pt idx="11">
                  <c:v>55974.176911231159</c:v>
                </c:pt>
                <c:pt idx="12">
                  <c:v>57541.453864745636</c:v>
                </c:pt>
                <c:pt idx="13">
                  <c:v>59152.614572958555</c:v>
                </c:pt>
                <c:pt idx="14">
                  <c:v>60808.887781001329</c:v>
                </c:pt>
                <c:pt idx="15">
                  <c:v>62511.536638869402</c:v>
                </c:pt>
                <c:pt idx="16">
                  <c:v>64261.859664757736</c:v>
                </c:pt>
                <c:pt idx="17">
                  <c:v>66061.191735370958</c:v>
                </c:pt>
                <c:pt idx="18">
                  <c:v>67910.905103961355</c:v>
                </c:pt>
                <c:pt idx="19">
                  <c:v>69812.410446872222</c:v>
                </c:pt>
                <c:pt idx="20">
                  <c:v>71767.157939384706</c:v>
                </c:pt>
                <c:pt idx="21">
                  <c:v>73776.638361687481</c:v>
                </c:pt>
                <c:pt idx="22">
                  <c:v>75842.384235814738</c:v>
                </c:pt>
                <c:pt idx="23">
                  <c:v>77965.970994417541</c:v>
                </c:pt>
                <c:pt idx="24">
                  <c:v>80149.018182261236</c:v>
                </c:pt>
                <c:pt idx="25">
                  <c:v>82393.190691364493</c:v>
                </c:pt>
              </c:numCache>
            </c:numRef>
          </c:val>
        </c:ser>
        <c:marker val="1"/>
        <c:axId val="33624064"/>
        <c:axId val="33625600"/>
      </c:lineChart>
      <c:catAx>
        <c:axId val="336240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2400000"/>
          <a:lstStyle/>
          <a:p>
            <a:pPr>
              <a:defRPr sz="1600"/>
            </a:pPr>
            <a:endParaRPr lang="en-US"/>
          </a:p>
        </c:txPr>
        <c:crossAx val="33625600"/>
        <c:crosses val="autoZero"/>
        <c:auto val="1"/>
        <c:lblAlgn val="ctr"/>
        <c:lblOffset val="100"/>
      </c:catAx>
      <c:valAx>
        <c:axId val="3362560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/>
                  <a:t>Billions USD</a:t>
                </a:r>
              </a:p>
            </c:rich>
          </c:tx>
        </c:title>
        <c:numFmt formatCode="&quot;$&quot;#,##0" sourceLinked="0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3624064"/>
        <c:crosses val="autoZero"/>
        <c:crossBetween val="between"/>
      </c:valAx>
    </c:plotArea>
    <c:legend>
      <c:legendPos val="b"/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0.56153</cdr:x>
      <cdr:y>0.25785</cdr:y>
    </cdr:from>
    <cdr:to>
      <cdr:x>0.84281</cdr:x>
      <cdr:y>0.40314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67878" y="1622867"/>
          <a:ext cx="2438399" cy="9144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1" dirty="0"/>
            <a:t>Ave. Annual Growth = 10.1%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0.11324</cdr:x>
      <cdr:y>0.47579</cdr:y>
    </cdr:from>
    <cdr:to>
      <cdr:x>0.98345</cdr:x>
      <cdr:y>0.47579</cdr:y>
    </cdr:to>
    <cdr:sp macro="" textlink="">
      <cdr:nvSpPr>
        <cdr:cNvPr id="5" name="Straight Connector 4"/>
        <cdr:cNvSpPr/>
      </cdr:nvSpPr>
      <cdr:spPr>
        <a:xfrm xmlns:a="http://schemas.openxmlformats.org/drawingml/2006/main">
          <a:off x="981678" y="2994467"/>
          <a:ext cx="7543800" cy="0"/>
        </a:xfrm>
        <a:prstGeom xmlns:a="http://schemas.openxmlformats.org/drawingml/2006/main" prst="line">
          <a:avLst/>
        </a:prstGeom>
        <a:ln xmlns:a="http://schemas.openxmlformats.org/drawingml/2006/main" w="63500">
          <a:solidFill>
            <a:srgbClr val="002060"/>
          </a:solidFill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DF4E6A6-2CF9-45FC-BEA2-1AE1F30470B7}" type="datetimeFigureOut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AB74684-6BD1-4539-8981-FF55EF51E9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F60DFEE-BF97-486D-938D-288F9EF5AD91}" type="datetimeFigureOut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F82BCC5-BE20-423F-BABD-C48F7D6292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3F606D-35EE-4DFE-BBDE-1EE80AAA6D3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F226C-2648-446A-BB6B-7DFF68896C9B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2435A-5E8D-499C-969D-C6AFDCBC1D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308E7-B2C2-4115-AF70-1B192F826DAA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37E4A-B19F-4E01-9B51-CBA76E5EF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A8E0E-CDB6-41B9-89E6-51DBB7083EF5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9DB51-AD37-41BF-9FAF-10A6A091C4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C5519-697B-4762-B710-CCE2FCB90913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D36EF-B439-4D07-BB6B-90B4555E9F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A41F3-334E-45E5-8392-7BBF62B497D0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21711-6F85-4137-92F5-C0C34FAFF3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4E8DE-44F1-4B85-9250-283EDAD4E1BD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D890-C8C4-4521-8F8E-D952BAF060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FDF1D-CFA6-4326-894A-75303AE228D0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BF9F8-059C-4693-8E54-5FB35C512C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ABDF7-1F67-4498-BB32-1C1553F811D3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51C19-B7F8-4828-AE03-00415081E6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6FDFD-1123-427D-80C0-368341ABAE8E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0D22C-36F1-480E-85B3-4103BF7BAB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E98F3-8C5C-4F6E-924E-0AB535E41A32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0CBFC-BAB7-476A-A4D9-13F07C263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2418A-D9A9-439D-945C-9B0784D9A459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DAE2E-2CAB-4902-B33F-5CF3F471A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BB45587-725D-484A-954C-8D191C90F7E4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90334AB-75B2-4497-9FB9-8593F583CB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12755-64FF-4EDE-A617-22C57252E01D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E8419-846D-49EE-9D88-312579B6B1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02E5967-109A-4802-8B87-9FDE9589E49C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9052B7-3134-40C1-8D47-1324DDABD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43199A7-0EF8-4C3C-8ADD-DD8D29C0F458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E0B7BA-493E-44A4-923E-534BDA1D88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F4CFFF-5659-4B59-A8E3-403702E9DFA6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95AF5A-53C5-407A-A54B-56747DB9AB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3FC6B5A-C4E2-46A5-96E3-07B4AC644E05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6AF1AB-8445-413F-993D-022B0FF0E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58B5A-3F17-47A7-965B-8A0B54D91669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3329B-0E69-4FC7-96DB-D46886EB7C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5A3C67A-7D3A-4263-8C6F-E198B035DE21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45B2F3-0642-4F28-AC7E-7E650BABC4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43178CD-B767-4D02-B2D7-2895946E5A2A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5A4090B-4BE4-4F5B-957B-9DB6FF4EE7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CA224-E262-4DDD-9B10-4F6827166963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80D31-637A-4476-9125-EC593CDD53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BE825-38A7-44D2-834B-42173DC36D9C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6BE5F-5D02-4D53-80A4-78846B927A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857A2D-26EC-43F0-94B0-4F04636A2F6E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DC590E-9FB9-477B-988F-E43C19BA4F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6" r:id="rId3"/>
    <p:sldLayoutId id="2147483675" r:id="rId4"/>
    <p:sldLayoutId id="2147483674" r:id="rId5"/>
    <p:sldLayoutId id="2147483673" r:id="rId6"/>
    <p:sldLayoutId id="2147483672" r:id="rId7"/>
    <p:sldLayoutId id="2147483671" r:id="rId8"/>
    <p:sldLayoutId id="2147483670" r:id="rId9"/>
    <p:sldLayoutId id="2147483669" r:id="rId10"/>
    <p:sldLayoutId id="2147483668" r:id="rId11"/>
  </p:sldLayoutIdLst>
  <p:transition/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321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2339C32-BDF6-48DB-A315-A2284FDA65C9}" type="datetime1">
              <a:rPr lang="en-US"/>
              <a:pPr>
                <a:defRPr/>
              </a:pPr>
              <a:t>2012.07.10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75AEE39-949D-4DF0-B9EC-2C7147FD50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5" r:id="rId4"/>
    <p:sldLayoutId id="2147483686" r:id="rId5"/>
    <p:sldLayoutId id="2147483687" r:id="rId6"/>
    <p:sldLayoutId id="2147483681" r:id="rId7"/>
    <p:sldLayoutId id="2147483688" r:id="rId8"/>
    <p:sldLayoutId id="2147483689" r:id="rId9"/>
    <p:sldLayoutId id="2147483680" r:id="rId10"/>
    <p:sldLayoutId id="2147483679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3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r>
              <a:rPr lang="en-US" smtClean="0"/>
              <a:t>Welcome Shenyang National People’s Congress Delegates!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57CE7-A70C-4969-AA22-C275F4F7BA47}" type="slidenum">
              <a:rPr lang="en-US"/>
              <a:pPr>
                <a:defRPr/>
              </a:pPr>
              <a:t>1</a:t>
            </a:fld>
            <a:endParaRPr lang="en-US"/>
          </a:p>
        </p:txBody>
      </p:sp>
      <p:pic>
        <p:nvPicPr>
          <p:cNvPr id="27652" name="Picture 2" descr="http://factsanddetails.com/media/2/20080310-17th%20National%20Congress%20of%20the%20Communist%20Party%2010%2007%20Xinhu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981200"/>
            <a:ext cx="6477000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Providing for the Future of China’s Economic Growth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 presentation to the Shenyang National People’s Congress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By Comrade Craig Pike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BA05BC-734C-4E23-86CD-CD9C49F0E0EB}" type="slidenum">
              <a:rPr lang="en-US"/>
              <a:pPr>
                <a:defRPr/>
              </a:pPr>
              <a:t>2</a:t>
            </a:fld>
            <a:endParaRPr lang="en-US"/>
          </a:p>
        </p:txBody>
      </p:sp>
      <p:pic>
        <p:nvPicPr>
          <p:cNvPr id="29700" name="Content Placeholder 4" descr="top-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2"/>
          <p:cNvSpPr>
            <a:spLocks noGrp="1"/>
          </p:cNvSpPr>
          <p:nvPr>
            <p:ph type="title"/>
          </p:nvPr>
        </p:nvSpPr>
        <p:spPr>
          <a:xfrm>
            <a:off x="304800" y="990600"/>
            <a:ext cx="8229600" cy="1143000"/>
          </a:xfrm>
        </p:spPr>
        <p:txBody>
          <a:bodyPr/>
          <a:lstStyle/>
          <a:p>
            <a:r>
              <a:rPr lang="en-US" smtClean="0"/>
              <a:t>Overview</a:t>
            </a:r>
          </a:p>
        </p:txBody>
      </p:sp>
      <p:sp>
        <p:nvSpPr>
          <p:cNvPr id="30722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r>
              <a:rPr lang="en-US" sz="4000" smtClean="0"/>
              <a:t>Review of China’s growth since 1980</a:t>
            </a:r>
            <a:br>
              <a:rPr lang="en-US" sz="4000" smtClean="0"/>
            </a:br>
            <a:endParaRPr lang="en-US" sz="4000" smtClean="0"/>
          </a:p>
          <a:p>
            <a:r>
              <a:rPr lang="en-US" sz="4000" smtClean="0"/>
              <a:t>Limitations to future growth</a:t>
            </a:r>
            <a:br>
              <a:rPr lang="en-US" sz="4000" smtClean="0"/>
            </a:br>
            <a:endParaRPr lang="en-US" sz="4000" smtClean="0"/>
          </a:p>
          <a:p>
            <a:r>
              <a:rPr lang="en-US" sz="4000" smtClean="0"/>
              <a:t>Policy recommendations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F1AEE-14B7-484A-A703-DCB973007860}" type="slidenum">
              <a:rPr lang="en-US"/>
              <a:pPr>
                <a:defRPr/>
              </a:pPr>
              <a:t>3</a:t>
            </a:fld>
            <a:endParaRPr lang="en-US"/>
          </a:p>
        </p:txBody>
      </p:sp>
      <p:pic>
        <p:nvPicPr>
          <p:cNvPr id="30724" name="Content Placeholder 4" descr="top-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1143000"/>
          </a:xfrm>
        </p:spPr>
        <p:txBody>
          <a:bodyPr/>
          <a:lstStyle/>
          <a:p>
            <a:r>
              <a:rPr lang="en-US" smtClean="0"/>
              <a:t>Summary of Conclusions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 smtClean="0"/>
          </a:p>
          <a:p>
            <a:r>
              <a:rPr lang="en-US" smtClean="0"/>
              <a:t>High growth driven by investment and exports</a:t>
            </a:r>
          </a:p>
          <a:p>
            <a:r>
              <a:rPr lang="en-US" smtClean="0"/>
              <a:t>Few signs of decline, but…</a:t>
            </a:r>
          </a:p>
          <a:p>
            <a:r>
              <a:rPr lang="en-US" smtClean="0"/>
              <a:t>Limitations to Future Growth</a:t>
            </a:r>
          </a:p>
          <a:p>
            <a:pPr lvl="1"/>
            <a:r>
              <a:rPr lang="en-US" smtClean="0"/>
              <a:t>End of rural surplus labor</a:t>
            </a:r>
          </a:p>
          <a:p>
            <a:pPr lvl="1"/>
            <a:r>
              <a:rPr lang="en-US" smtClean="0"/>
              <a:t>Diminishing returns to capital investment</a:t>
            </a:r>
          </a:p>
          <a:p>
            <a:pPr lvl="1"/>
            <a:r>
              <a:rPr lang="en-US" smtClean="0"/>
              <a:t>Inefficient banking sector</a:t>
            </a:r>
          </a:p>
          <a:p>
            <a:pPr lvl="1"/>
            <a:r>
              <a:rPr lang="en-US" smtClean="0"/>
              <a:t>Dependence on exports and (slower) world GDP</a:t>
            </a:r>
          </a:p>
          <a:p>
            <a:pPr lvl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C9911-408A-4013-ABB6-0B0C8118BFBB}" type="slidenum">
              <a:rPr lang="en-US"/>
              <a:pPr>
                <a:defRPr/>
              </a:pPr>
              <a:t>4</a:t>
            </a:fld>
            <a:endParaRPr lang="en-US"/>
          </a:p>
        </p:txBody>
      </p:sp>
      <p:pic>
        <p:nvPicPr>
          <p:cNvPr id="31748" name="Content Placeholder 4" descr="top-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1143000"/>
          </a:xfrm>
        </p:spPr>
        <p:txBody>
          <a:bodyPr/>
          <a:lstStyle/>
          <a:p>
            <a:r>
              <a:rPr lang="en-US" smtClean="0"/>
              <a:t>Summary of Conclusions (cont)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 smtClean="0"/>
          </a:p>
          <a:p>
            <a:r>
              <a:rPr lang="en-US" smtClean="0"/>
              <a:t>Policy Recommendations</a:t>
            </a:r>
          </a:p>
          <a:p>
            <a:pPr lvl="1"/>
            <a:r>
              <a:rPr lang="en-US" smtClean="0"/>
              <a:t>Anticipate slow-down in economic growth</a:t>
            </a:r>
            <a:br>
              <a:rPr lang="en-US" smtClean="0"/>
            </a:br>
            <a:r>
              <a:rPr lang="en-US" smtClean="0"/>
              <a:t>(Future growth increasingly dependent on technology gains)</a:t>
            </a:r>
            <a:br>
              <a:rPr lang="en-US" smtClean="0"/>
            </a:br>
            <a:endParaRPr lang="en-US" smtClean="0"/>
          </a:p>
          <a:p>
            <a:pPr lvl="1"/>
            <a:r>
              <a:rPr lang="en-US" smtClean="0"/>
              <a:t>Increase focus on domestic economy</a:t>
            </a:r>
            <a:br>
              <a:rPr lang="en-US" smtClean="0"/>
            </a:br>
            <a:endParaRPr lang="en-US" smtClean="0"/>
          </a:p>
          <a:p>
            <a:pPr lvl="1"/>
            <a:r>
              <a:rPr lang="en-US" smtClean="0"/>
              <a:t>Encourage more market-oriented banking system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7C0899-65CE-46BE-B0EA-031DA8822526}" type="slidenum">
              <a:rPr lang="en-US"/>
              <a:pPr>
                <a:defRPr/>
              </a:pPr>
              <a:t>5</a:t>
            </a:fld>
            <a:endParaRPr lang="en-US"/>
          </a:p>
        </p:txBody>
      </p:sp>
      <p:pic>
        <p:nvPicPr>
          <p:cNvPr id="32772" name="Content Placeholder 4" descr="top-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2"/>
          <p:cNvSpPr>
            <a:spLocks noGrp="1"/>
          </p:cNvSpPr>
          <p:nvPr>
            <p:ph type="title"/>
          </p:nvPr>
        </p:nvSpPr>
        <p:spPr>
          <a:xfrm>
            <a:off x="304800" y="1295400"/>
            <a:ext cx="8229600" cy="1143000"/>
          </a:xfrm>
        </p:spPr>
        <p:txBody>
          <a:bodyPr/>
          <a:lstStyle/>
          <a:p>
            <a:r>
              <a:rPr lang="en-US" smtClean="0"/>
              <a:t>Part I</a:t>
            </a:r>
          </a:p>
        </p:txBody>
      </p:sp>
      <p:sp>
        <p:nvSpPr>
          <p:cNvPr id="33794" name="Content Placeholder 3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endParaRPr lang="en-US" smtClean="0"/>
          </a:p>
          <a:p>
            <a:r>
              <a:rPr lang="en-US" sz="4000" smtClean="0"/>
              <a:t>Review of China’s growth</a:t>
            </a:r>
          </a:p>
          <a:p>
            <a:pPr lvl="1"/>
            <a:r>
              <a:rPr lang="en-US" sz="3600" smtClean="0"/>
              <a:t> High growth rates</a:t>
            </a:r>
          </a:p>
          <a:p>
            <a:pPr lvl="1"/>
            <a:r>
              <a:rPr lang="en-US" sz="3600" smtClean="0"/>
              <a:t> Growth driven by investment and exports</a:t>
            </a:r>
            <a:br>
              <a:rPr lang="en-US" sz="3600" smtClean="0"/>
            </a:br>
            <a:endParaRPr lang="en-US" sz="36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CBF684-0985-4A88-A143-1D1C85C20B89}" type="slidenum">
              <a:rPr lang="en-US"/>
              <a:pPr>
                <a:defRPr/>
              </a:pPr>
              <a:t>6</a:t>
            </a:fld>
            <a:endParaRPr lang="en-US"/>
          </a:p>
        </p:txBody>
      </p:sp>
      <p:pic>
        <p:nvPicPr>
          <p:cNvPr id="33796" name="Content Placeholder 4" descr="top-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3643DB-A1F2-49BD-A023-FB8EC9188B75}" type="slidenum">
              <a:rPr lang="en-US"/>
              <a:pPr>
                <a:defRPr/>
              </a:pPr>
              <a:t>7</a:t>
            </a:fld>
            <a:endParaRPr lang="en-US"/>
          </a:p>
        </p:txBody>
      </p:sp>
      <p:pic>
        <p:nvPicPr>
          <p:cNvPr id="34818" name="Content Placeholder 4" descr="Screen Shot 2012-06-20 at 9.37.55 AM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762000"/>
            <a:ext cx="9144000" cy="4903788"/>
          </a:xfr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5EF93-0B99-4E70-B098-BCC454A1DF3F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CA8BE2-3D12-455D-829C-5462D4362828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2572F9-A4FE-446E-9F7C-AA1975E28B2B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569E9-BD2B-4BAB-B85B-782D3735908D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726FC4-9634-4180-9145-F204B9E0E3FF}" type="slidenum">
              <a:rPr lang="en-US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7204D7-6111-4BD3-8B87-73185D84F75B}" type="slidenum">
              <a:rPr lang="en-US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A920E-63AE-43BA-9AE4-D2C344CB79EC}" type="slidenum">
              <a:rPr lang="en-US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EFDCE6-40BA-48C5-8923-A3CE276C2B43}" type="slidenum">
              <a:rPr lang="en-US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93EA2-EA5D-4AA1-B5B3-0304246D01B3}" type="slidenum">
              <a:rPr lang="en-US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2"/>
          <p:cNvSpPr>
            <a:spLocks noGrp="1"/>
          </p:cNvSpPr>
          <p:nvPr>
            <p:ph type="title"/>
          </p:nvPr>
        </p:nvSpPr>
        <p:spPr>
          <a:xfrm>
            <a:off x="304800" y="1295400"/>
            <a:ext cx="8229600" cy="1143000"/>
          </a:xfrm>
        </p:spPr>
        <p:txBody>
          <a:bodyPr/>
          <a:lstStyle/>
          <a:p>
            <a:r>
              <a:rPr lang="en-US" smtClean="0"/>
              <a:t>Part II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dirty="0" smtClean="0"/>
              <a:t>Limitations to previous growth model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600" dirty="0" smtClean="0"/>
              <a:t> Decline in “surplus” rural labor leading to diminishing returns to capital investments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600" dirty="0" smtClean="0"/>
              <a:t> Inefficient banking sector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600" dirty="0" smtClean="0"/>
              <a:t> Unsustainable growth in exports</a:t>
            </a:r>
            <a:br>
              <a:rPr lang="en-US" sz="3600" dirty="0" smtClean="0"/>
            </a:br>
            <a:endParaRPr lang="en-US" sz="36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D97B3-314A-44FA-BD5B-465DCE44EC7F}" type="slidenum">
              <a:rPr lang="en-US"/>
              <a:pPr>
                <a:defRPr/>
              </a:pPr>
              <a:t>17</a:t>
            </a:fld>
            <a:endParaRPr lang="en-US"/>
          </a:p>
        </p:txBody>
      </p:sp>
      <p:pic>
        <p:nvPicPr>
          <p:cNvPr id="45060" name="Content Placeholder 4" descr="top-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00B7E2-5212-4C10-B3D5-CFFD3DD5FFCE}" type="slidenum">
              <a:rPr lang="en-US"/>
              <a:pPr>
                <a:defRPr/>
              </a:pPr>
              <a:t>18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3AFAA-4477-4691-AAB6-E98A9DC1DD1A}" type="slidenum">
              <a:rPr lang="en-US"/>
              <a:pPr>
                <a:defRPr/>
              </a:pPr>
              <a:t>19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3E8403-71DF-4CB4-AFFC-0F75A34D45AA}" type="slidenum">
              <a:rPr lang="en-US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B3FF8-E309-4453-ACF8-8CBC5B207D24}" type="slidenum">
              <a:rPr lang="en-US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37522" y="282133"/>
          <a:ext cx="4715478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4191000" y="282133"/>
          <a:ext cx="4715478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BD8B15-2C17-487F-823F-CDCFA4C60D23}" type="slidenum">
              <a:rPr lang="en-US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881631-74E2-4924-A3FA-78008E72B82B}" type="slidenum">
              <a:rPr lang="en-US"/>
              <a:pPr>
                <a:defRPr/>
              </a:pPr>
              <a:t>23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CFA43-01D5-42A1-ABB5-B8C2C74D2702}" type="slidenum">
              <a:rPr lang="en-US"/>
              <a:pPr>
                <a:defRPr/>
              </a:pPr>
              <a:t>24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237522" y="282133"/>
          <a:ext cx="8668956" cy="629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2"/>
          <p:cNvSpPr>
            <a:spLocks noGrp="1"/>
          </p:cNvSpPr>
          <p:nvPr>
            <p:ph type="title"/>
          </p:nvPr>
        </p:nvSpPr>
        <p:spPr>
          <a:xfrm>
            <a:off x="304800" y="1295400"/>
            <a:ext cx="8229600" cy="1143000"/>
          </a:xfrm>
        </p:spPr>
        <p:txBody>
          <a:bodyPr/>
          <a:lstStyle/>
          <a:p>
            <a:r>
              <a:rPr lang="en-US" smtClean="0"/>
              <a:t>Part III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dirty="0" smtClean="0"/>
              <a:t>Policy Recommendations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600" dirty="0" smtClean="0"/>
              <a:t> Anticipate slower future growth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600" dirty="0" smtClean="0"/>
              <a:t>Continue seeking ways to develop technology improvements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600" dirty="0" smtClean="0"/>
              <a:t> Shift focus to developing domestic consumption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600" dirty="0" smtClean="0"/>
              <a:t>Carefully open banking sector up to market forces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FEEBBA-4818-4873-8F45-E0C4F8D7E8C3}" type="slidenum">
              <a:rPr lang="en-US"/>
              <a:pPr>
                <a:defRPr/>
              </a:pPr>
              <a:t>25</a:t>
            </a:fld>
            <a:endParaRPr lang="en-US"/>
          </a:p>
        </p:txBody>
      </p:sp>
      <p:pic>
        <p:nvPicPr>
          <p:cNvPr id="53252" name="Content Placeholder 4" descr="top-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smtClean="0"/>
              <a:t>Conclusions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25963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Unparalleled period of high GDP growth driven by investment and exports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Limitations: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Rural population tapped out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Diminishing returns on capital investment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Inefficient banking sector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Export growth constrained by world GDP growth</a:t>
            </a:r>
            <a:br>
              <a:rPr lang="en-US" dirty="0" smtClean="0"/>
            </a:b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Policy Recommendations for Future Growth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Need for technological innovation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Shift focus to domestic economy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More market-oriented banking sector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F5469B-5F95-4D65-8CF5-897735D1B45A}" type="slidenum">
              <a:rPr lang="en-US"/>
              <a:pPr>
                <a:defRPr/>
              </a:pPr>
              <a:t>26</a:t>
            </a:fld>
            <a:endParaRPr lang="en-US"/>
          </a:p>
        </p:txBody>
      </p:sp>
      <p:pic>
        <p:nvPicPr>
          <p:cNvPr id="54276" name="Content Placeholder 4" descr="top-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/>
              <a:t>Trade </a:t>
            </a:r>
            <a:br>
              <a:rPr lang="en-US" sz="3200" dirty="0" smtClean="0"/>
            </a:br>
            <a:endParaRPr lang="en-US" sz="32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/>
              <a:t>Economic Rebalancing: Chinese Consumption</a:t>
            </a:r>
            <a:br>
              <a:rPr lang="en-US" sz="3200" dirty="0" smtClean="0"/>
            </a:br>
            <a:endParaRPr lang="en-US" sz="32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/>
              <a:t>Exchange Rate</a:t>
            </a:r>
            <a:br>
              <a:rPr lang="en-US" sz="3200" dirty="0" smtClean="0"/>
            </a:br>
            <a:endParaRPr lang="en-US" sz="32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/>
              <a:t>Investment</a:t>
            </a:r>
            <a:br>
              <a:rPr lang="en-US" sz="3200" dirty="0" smtClean="0"/>
            </a:br>
            <a:endParaRPr lang="en-US" sz="32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/>
              <a:t>Intellectual property/ Trade Secrets</a:t>
            </a:r>
            <a:br>
              <a:rPr lang="en-US" sz="3200" dirty="0" smtClean="0"/>
            </a:br>
            <a:endParaRPr lang="en-US" sz="32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/>
              <a:t>State Owned Enterprises</a:t>
            </a:r>
            <a:endParaRPr lang="en-US" dirty="0" smtClean="0"/>
          </a:p>
        </p:txBody>
      </p:sp>
      <p:sp>
        <p:nvSpPr>
          <p:cNvPr id="5529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60B400-755B-4CB7-BD30-8CCBECD0179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>
              <a:cs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U.S.-China Economic Relations</a:t>
            </a:r>
            <a:endParaRPr lang="en-US" dirty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/>
              <a:t>Export Controls</a:t>
            </a:r>
            <a:br>
              <a:rPr lang="en-US" sz="3200" dirty="0" smtClean="0"/>
            </a:br>
            <a:endParaRPr lang="en-US" sz="32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/>
              <a:t>Investment and “CFIUS”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600" dirty="0" smtClean="0"/>
              <a:t>Committee on Foreign Investment in the United States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/>
              <a:t>Infrastructure Development and Financing</a:t>
            </a:r>
            <a:br>
              <a:rPr lang="en-US" sz="3200" dirty="0" smtClean="0"/>
            </a:br>
            <a:endParaRPr lang="en-US" sz="32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/>
              <a:t>Antidumping/ Countervailing Duties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5632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BCF8641-81E7-4024-B208-9BB597790F9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U.S.-China Economic Relations</a:t>
            </a:r>
            <a:endParaRPr lang="en-US" dirty="0"/>
          </a:p>
        </p:txBody>
      </p:sp>
    </p:spTree>
  </p:cSld>
  <p:clrMapOvr>
    <a:masterClrMapping/>
  </p:clrMapOvr>
  <p:transition/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290</Words>
  <Application>Microsoft Office PowerPoint</Application>
  <PresentationFormat>On-screen Show (4:3)</PresentationFormat>
  <Paragraphs>96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9</vt:i4>
      </vt:variant>
      <vt:variant>
        <vt:lpstr>Slide Titles</vt:lpstr>
      </vt:variant>
      <vt:variant>
        <vt:i4>28</vt:i4>
      </vt:variant>
    </vt:vector>
  </HeadingPairs>
  <TitlesOfParts>
    <vt:vector size="43" baseType="lpstr">
      <vt:lpstr>Calibri</vt:lpstr>
      <vt:lpstr>Arial</vt:lpstr>
      <vt:lpstr>Lucida Sans Unicode</vt:lpstr>
      <vt:lpstr>Wingdings 3</vt:lpstr>
      <vt:lpstr>Verdana</vt:lpstr>
      <vt:lpstr>Wingdings 2</vt:lpstr>
      <vt:lpstr>Office Theme</vt:lpstr>
      <vt:lpstr>Concourse</vt:lpstr>
      <vt:lpstr>Concourse</vt:lpstr>
      <vt:lpstr>Concourse</vt:lpstr>
      <vt:lpstr>Concourse</vt:lpstr>
      <vt:lpstr>Concourse</vt:lpstr>
      <vt:lpstr>Concourse</vt:lpstr>
      <vt:lpstr>Concourse</vt:lpstr>
      <vt:lpstr>Concourse</vt:lpstr>
      <vt:lpstr>Welcome Shenyang National People’s Congress Delegates!</vt:lpstr>
      <vt:lpstr>Providing for the Future of China’s Economic Growth</vt:lpstr>
      <vt:lpstr>Overview</vt:lpstr>
      <vt:lpstr>Summary of Conclusions</vt:lpstr>
      <vt:lpstr>Summary of Conclusions (cont)</vt:lpstr>
      <vt:lpstr>Part I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Part II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Part III</vt:lpstr>
      <vt:lpstr>Conclusions</vt:lpstr>
      <vt:lpstr>Slide 27</vt:lpstr>
      <vt:lpstr>Slide 28</vt:lpstr>
    </vt:vector>
  </TitlesOfParts>
  <Company>U.S. Department of State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pikect</dc:creator>
  <cp:lastModifiedBy>UIS</cp:lastModifiedBy>
  <cp:revision>59</cp:revision>
  <dcterms:created xsi:type="dcterms:W3CDTF">2012-02-01T18:56:11Z</dcterms:created>
  <dcterms:modified xsi:type="dcterms:W3CDTF">2012-07-10T22:05:34Z</dcterms:modified>
</cp:coreProperties>
</file>