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7" r:id="rId2"/>
    <p:sldId id="278" r:id="rId3"/>
    <p:sldId id="279" r:id="rId4"/>
    <p:sldId id="280" r:id="rId5"/>
    <p:sldId id="281" r:id="rId6"/>
    <p:sldId id="282" r:id="rId7"/>
    <p:sldId id="283" r:id="rId8"/>
    <p:sldId id="284" r:id="rId9"/>
    <p:sldId id="285" r:id="rId10"/>
    <p:sldId id="286" r:id="rId11"/>
    <p:sldId id="287" r:id="rId12"/>
    <p:sldId id="288" r:id="rId13"/>
    <p:sldId id="294" r:id="rId14"/>
    <p:sldId id="295" r:id="rId15"/>
    <p:sldId id="296" r:id="rId16"/>
    <p:sldId id="297" r:id="rId17"/>
    <p:sldId id="298" r:id="rId18"/>
    <p:sldId id="299" r:id="rId19"/>
    <p:sldId id="300" r:id="rId20"/>
    <p:sldId id="301" r:id="rId21"/>
    <p:sldId id="302" r:id="rId22"/>
    <p:sldId id="307" r:id="rId2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10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C5099A2-5E15-4EC8-83DA-E244BDF862A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CC1A4-96D8-4F84-B644-687C4AA2AEFA}" type="slidenum">
              <a:rPr lang="en-US"/>
              <a:pPr/>
              <a:t>1</a:t>
            </a:fld>
            <a:endParaRPr lang="en-US"/>
          </a:p>
        </p:txBody>
      </p:sp>
      <p:sp>
        <p:nvSpPr>
          <p:cNvPr id="5122" name="Rectangle 2"/>
          <p:cNvSpPr>
            <a:spLocks noRot="1" noChangeArrowheads="1" noTextEdit="1"/>
          </p:cNvSpPr>
          <p:nvPr>
            <p:ph type="sldImg"/>
          </p:nvPr>
        </p:nvSpPr>
        <p:spPr>
          <a:ln/>
        </p:spPr>
      </p:sp>
      <p:sp>
        <p:nvSpPr>
          <p:cNvPr id="51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2050" name="Group 2"/>
          <p:cNvGrpSpPr>
            <a:grpSpLocks/>
          </p:cNvGrpSpPr>
          <p:nvPr/>
        </p:nvGrpSpPr>
        <p:grpSpPr bwMode="auto">
          <a:xfrm>
            <a:off x="0" y="927100"/>
            <a:ext cx="8991600" cy="4495800"/>
            <a:chOff x="0" y="584"/>
            <a:chExt cx="5664" cy="2832"/>
          </a:xfrm>
        </p:grpSpPr>
        <p:sp>
          <p:nvSpPr>
            <p:cNvPr id="2051"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p>
              <a:pPr algn="ctr" eaLnBrk="1" hangingPunct="1"/>
              <a:endParaRPr lang="en-US" sz="2400">
                <a:latin typeface="Times New Roman" pitchFamily="18" charset="0"/>
              </a:endParaRPr>
            </a:p>
          </p:txBody>
        </p:sp>
        <p:sp>
          <p:nvSpPr>
            <p:cNvPr id="2052"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p>
              <a:pPr algn="ctr" eaLnBrk="1" hangingPunct="1"/>
              <a:endParaRPr lang="en-US" sz="2400">
                <a:latin typeface="Times New Roman" pitchFamily="18" charset="0"/>
              </a:endParaRPr>
            </a:p>
          </p:txBody>
        </p:sp>
        <p:sp>
          <p:nvSpPr>
            <p:cNvPr id="2053" name="AutoShape 5"/>
            <p:cNvSpPr>
              <a:spLocks noChangeArrowheads="1"/>
            </p:cNvSpPr>
            <p:nvPr userDrawn="1"/>
          </p:nvSpPr>
          <p:spPr bwMode="blackWhite">
            <a:xfrm>
              <a:off x="0" y="872"/>
              <a:ext cx="5664" cy="1152"/>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4416" y="0"/>
                </a:cxn>
                <a:cxn ang="0">
                  <a:pos x="4917" y="500"/>
                </a:cxn>
                <a:cxn ang="0">
                  <a:pos x="4417" y="1000"/>
                </a:cxn>
                <a:cxn ang="0">
                  <a:pos x="0" y="1000"/>
                </a:cxn>
              </a:cxnLst>
              <a:rect l="T0" t="T1" r="T2" b="T3"/>
              <a:pathLst>
                <a:path w="4917" h="1000">
                  <a:moveTo>
                    <a:pt x="0" y="0"/>
                  </a:moveTo>
                  <a:lnTo>
                    <a:pt x="4416" y="0"/>
                  </a:lnTo>
                  <a:cubicBezTo>
                    <a:pt x="4693" y="0"/>
                    <a:pt x="4917" y="223"/>
                    <a:pt x="4917" y="500"/>
                  </a:cubicBezTo>
                  <a:cubicBezTo>
                    <a:pt x="4917" y="776"/>
                    <a:pt x="4693" y="999"/>
                    <a:pt x="4417" y="1000"/>
                  </a:cubicBezTo>
                  <a:lnTo>
                    <a:pt x="0" y="1000"/>
                  </a:lnTo>
                  <a:close/>
                </a:path>
              </a:pathLst>
            </a:cu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2054" name="Line 6"/>
            <p:cNvSpPr>
              <a:spLocks noChangeShapeType="1"/>
            </p:cNvSpPr>
            <p:nvPr userDrawn="1"/>
          </p:nvSpPr>
          <p:spPr bwMode="auto">
            <a:xfrm>
              <a:off x="0" y="1928"/>
              <a:ext cx="5232" cy="0"/>
            </a:xfrm>
            <a:prstGeom prst="line">
              <a:avLst/>
            </a:prstGeom>
            <a:noFill/>
            <a:ln w="50800">
              <a:solidFill>
                <a:schemeClr val="bg1"/>
              </a:solidFill>
              <a:round/>
              <a:headEnd/>
              <a:tailEnd/>
            </a:ln>
            <a:effectLst/>
          </p:spPr>
          <p:txBody>
            <a:bodyPr/>
            <a:lstStyle/>
            <a:p>
              <a:endParaRPr lang="en-US"/>
            </a:p>
          </p:txBody>
        </p:sp>
      </p:grpSp>
      <p:sp>
        <p:nvSpPr>
          <p:cNvPr id="2055" name="Rectangle 7"/>
          <p:cNvSpPr>
            <a:spLocks noGrp="1" noChangeArrowheads="1"/>
          </p:cNvSpPr>
          <p:nvPr>
            <p:ph type="ctrTitle"/>
          </p:nvPr>
        </p:nvSpPr>
        <p:spPr>
          <a:xfrm>
            <a:off x="228600" y="1427163"/>
            <a:ext cx="8077200" cy="1609725"/>
          </a:xfrm>
        </p:spPr>
        <p:txBody>
          <a:bodyPr/>
          <a:lstStyle>
            <a:lvl1pPr>
              <a:defRPr sz="4600"/>
            </a:lvl1pPr>
          </a:lstStyle>
          <a:p>
            <a:r>
              <a:rPr lang="en-US"/>
              <a:t>Click to edit Master title style</a:t>
            </a:r>
          </a:p>
        </p:txBody>
      </p:sp>
      <p:sp>
        <p:nvSpPr>
          <p:cNvPr id="2056"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r>
              <a:rPr lang="en-US"/>
              <a:t>Click to edit Master subtitle style</a:t>
            </a:r>
          </a:p>
        </p:txBody>
      </p:sp>
      <p:sp>
        <p:nvSpPr>
          <p:cNvPr id="2057" name="Rectangle 9"/>
          <p:cNvSpPr>
            <a:spLocks noGrp="1" noChangeArrowheads="1"/>
          </p:cNvSpPr>
          <p:nvPr>
            <p:ph type="dt" sz="half" idx="2"/>
          </p:nvPr>
        </p:nvSpPr>
        <p:spPr>
          <a:xfrm>
            <a:off x="457200" y="6248400"/>
            <a:ext cx="2133600" cy="471488"/>
          </a:xfrm>
        </p:spPr>
        <p:txBody>
          <a:bodyPr/>
          <a:lstStyle>
            <a:lvl1pPr>
              <a:defRPr/>
            </a:lvl1pPr>
          </a:lstStyle>
          <a:p>
            <a:endParaRPr lang="en-US"/>
          </a:p>
        </p:txBody>
      </p:sp>
      <p:sp>
        <p:nvSpPr>
          <p:cNvPr id="2058" name="Rectangle 10"/>
          <p:cNvSpPr>
            <a:spLocks noGrp="1" noChangeArrowheads="1"/>
          </p:cNvSpPr>
          <p:nvPr>
            <p:ph type="ftr" sz="quarter" idx="3"/>
          </p:nvPr>
        </p:nvSpPr>
        <p:spPr>
          <a:xfrm>
            <a:off x="3124200" y="6253163"/>
            <a:ext cx="2895600" cy="457200"/>
          </a:xfrm>
        </p:spPr>
        <p:txBody>
          <a:bodyPr/>
          <a:lstStyle>
            <a:lvl1pPr>
              <a:defRPr/>
            </a:lvl1pPr>
          </a:lstStyle>
          <a:p>
            <a:endParaRPr lang="en-US"/>
          </a:p>
        </p:txBody>
      </p:sp>
      <p:sp>
        <p:nvSpPr>
          <p:cNvPr id="2059" name="Rectangle 11"/>
          <p:cNvSpPr>
            <a:spLocks noGrp="1" noChangeArrowheads="1"/>
          </p:cNvSpPr>
          <p:nvPr>
            <p:ph type="sldNum" sz="quarter" idx="4"/>
          </p:nvPr>
        </p:nvSpPr>
        <p:spPr>
          <a:xfrm>
            <a:off x="6553200" y="6248400"/>
            <a:ext cx="2133600" cy="471488"/>
          </a:xfrm>
        </p:spPr>
        <p:txBody>
          <a:bodyPr/>
          <a:lstStyle>
            <a:lvl1pPr>
              <a:defRPr/>
            </a:lvl1pPr>
          </a:lstStyle>
          <a:p>
            <a:fld id="{29C2C53E-48E0-487D-B760-CFBF7AC4CBBD}" type="slidenum">
              <a:rPr lang="en-US"/>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fade">
                                      <p:cBhvr>
                                        <p:cTn id="7" dur="2000"/>
                                        <p:tgtEl>
                                          <p:spTgt spid="20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56">
                                            <p:txEl>
                                              <p:pRg st="0" end="0"/>
                                            </p:txEl>
                                          </p:spTgt>
                                        </p:tgtEl>
                                        <p:attrNameLst>
                                          <p:attrName>style.visibility</p:attrName>
                                        </p:attrNameLst>
                                      </p:cBhvr>
                                      <p:to>
                                        <p:strVal val="visible"/>
                                      </p:to>
                                    </p:set>
                                    <p:animEffect transition="in" filter="fade">
                                      <p:cBhvr>
                                        <p:cTn id="12" dur="2000"/>
                                        <p:tgtEl>
                                          <p:spTgt spid="20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p:bldP spid="2056" grpId="0" build="p">
        <p:tmplLst>
          <p:tmpl lvl="1">
            <p:tnLst>
              <p:par>
                <p:cTn presetID="10" presetClass="entr" presetSubtype="0" fill="hold" nodeType="clickEffect">
                  <p:stCondLst>
                    <p:cond delay="0"/>
                  </p:stCondLst>
                  <p:childTnLst>
                    <p:set>
                      <p:cBhvr>
                        <p:cTn dur="1" fill="hold">
                          <p:stCondLst>
                            <p:cond delay="0"/>
                          </p:stCondLst>
                        </p:cTn>
                        <p:tgtEl>
                          <p:spTgt spid="2056"/>
                        </p:tgtEl>
                        <p:attrNameLst>
                          <p:attrName>style.visibility</p:attrName>
                        </p:attrNameLst>
                      </p:cBhvr>
                      <p:to>
                        <p:strVal val="visible"/>
                      </p:to>
                    </p:set>
                    <p:animEffect transition="in" filter="fade">
                      <p:cBhvr>
                        <p:cTn dur="2000"/>
                        <p:tgtEl>
                          <p:spTgt spid="2056"/>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D6136EB-7066-4BF6-9AE6-A68805657F6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5F6DE1-9885-46DF-BE6C-BBBDB1B3F30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EA6C370-6DD1-4154-8D1B-7CC2BFEFF1E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73B7690-E354-44F1-9665-AEE71105FED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9762521-96CA-4C63-B6ED-5D292E17EC1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FABC69E-A4AF-4C0A-9DFB-76290AD8230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2D374BE-28B7-4351-9CE1-47E9B5703A4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8AEF8A6-9CC5-40E8-BA24-BCA5742A4E1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A0089C-A9C2-4BF2-A0C9-F1594A761AD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0013" y="228600"/>
            <a:ext cx="20843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5263" y="228600"/>
            <a:ext cx="61023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6D0F53-F9AE-46CB-9419-78E003BD759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2400"/>
            <a:ext cx="8686800" cy="6096000"/>
            <a:chOff x="0" y="96"/>
            <a:chExt cx="5472" cy="3840"/>
          </a:xfrm>
        </p:grpSpPr>
        <p:sp>
          <p:nvSpPr>
            <p:cNvPr id="1027"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headEnd/>
              <a:tailEnd/>
            </a:ln>
            <a:effectLst/>
          </p:spPr>
          <p:txBody>
            <a:bodyPr wrap="none" anchor="ctr"/>
            <a:lstStyle/>
            <a:p>
              <a:pPr algn="ctr" eaLnBrk="1" hangingPunct="1"/>
              <a:endParaRPr lang="en-US" sz="2400">
                <a:latin typeface="Times New Roman" pitchFamily="18" charset="0"/>
              </a:endParaRPr>
            </a:p>
          </p:txBody>
        </p:sp>
        <p:sp>
          <p:nvSpPr>
            <p:cNvPr id="1028" name="AutoShape 4"/>
            <p:cNvSpPr>
              <a:spLocks noChangeArrowheads="1"/>
            </p:cNvSpPr>
            <p:nvPr/>
          </p:nvSpPr>
          <p:spPr bwMode="blackWhite">
            <a:xfrm>
              <a:off x="0" y="96"/>
              <a:ext cx="5376" cy="768"/>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6499" y="0"/>
                </a:cxn>
                <a:cxn ang="0">
                  <a:pos x="7000" y="500"/>
                </a:cxn>
                <a:cxn ang="0">
                  <a:pos x="6500" y="1000"/>
                </a:cxn>
                <a:cxn ang="0">
                  <a:pos x="0" y="1000"/>
                </a:cxn>
              </a:cxnLst>
              <a:rect l="T0" t="T1" r="T2" b="T3"/>
              <a:pathLst>
                <a:path w="7000" h="1000">
                  <a:moveTo>
                    <a:pt x="0" y="0"/>
                  </a:moveTo>
                  <a:lnTo>
                    <a:pt x="6499" y="0"/>
                  </a:lnTo>
                  <a:cubicBezTo>
                    <a:pt x="6776" y="0"/>
                    <a:pt x="7000" y="223"/>
                    <a:pt x="7000" y="500"/>
                  </a:cubicBezTo>
                  <a:cubicBezTo>
                    <a:pt x="7000" y="776"/>
                    <a:pt x="6776" y="999"/>
                    <a:pt x="6500" y="1000"/>
                  </a:cubicBezTo>
                  <a:lnTo>
                    <a:pt x="0" y="1000"/>
                  </a:lnTo>
                  <a:close/>
                </a:path>
              </a:pathLst>
            </a:cu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1029" name="Line 5"/>
            <p:cNvSpPr>
              <a:spLocks noChangeShapeType="1"/>
            </p:cNvSpPr>
            <p:nvPr/>
          </p:nvSpPr>
          <p:spPr bwMode="auto">
            <a:xfrm>
              <a:off x="0" y="768"/>
              <a:ext cx="5088" cy="0"/>
            </a:xfrm>
            <a:prstGeom prst="line">
              <a:avLst/>
            </a:prstGeom>
            <a:noFill/>
            <a:ln w="38100">
              <a:solidFill>
                <a:schemeClr val="bg1"/>
              </a:solidFill>
              <a:round/>
              <a:headEnd/>
              <a:tailEnd/>
            </a:ln>
            <a:effectLst/>
          </p:spPr>
          <p:txBody>
            <a:bodyPr/>
            <a:lstStyle/>
            <a:p>
              <a:endParaRPr lang="en-US"/>
            </a:p>
          </p:txBody>
        </p:sp>
      </p:grpSp>
      <p:sp>
        <p:nvSpPr>
          <p:cNvPr id="1030" name="Rectangle 6"/>
          <p:cNvSpPr>
            <a:spLocks noGrp="1" noChangeArrowheads="1"/>
          </p:cNvSpPr>
          <p:nvPr>
            <p:ph type="title"/>
          </p:nvPr>
        </p:nvSpPr>
        <p:spPr bwMode="auto">
          <a:xfrm>
            <a:off x="195263" y="228600"/>
            <a:ext cx="8015287"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1" name="Rectangle 7"/>
          <p:cNvSpPr>
            <a:spLocks noGrp="1" noChangeArrowheads="1"/>
          </p:cNvSpPr>
          <p:nvPr>
            <p:ph type="body" idx="1"/>
          </p:nvPr>
        </p:nvSpPr>
        <p:spPr bwMode="auto">
          <a:xfrm>
            <a:off x="609600" y="1600200"/>
            <a:ext cx="79248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2"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1033"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1034"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fld id="{849A7C10-4208-4ACB-88D0-154BD37DBE3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20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31">
                                            <p:txEl>
                                              <p:pRg st="0" end="0"/>
                                            </p:txEl>
                                          </p:spTgt>
                                        </p:tgtEl>
                                        <p:attrNameLst>
                                          <p:attrName>style.visibility</p:attrName>
                                        </p:attrNameLst>
                                      </p:cBhvr>
                                      <p:to>
                                        <p:strVal val="visible"/>
                                      </p:to>
                                    </p:set>
                                    <p:animEffect transition="in" filter="fade">
                                      <p:cBhvr>
                                        <p:cTn id="12" dur="2000"/>
                                        <p:tgtEl>
                                          <p:spTgt spid="103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31">
                                            <p:txEl>
                                              <p:pRg st="1" end="1"/>
                                            </p:txEl>
                                          </p:spTgt>
                                        </p:tgtEl>
                                        <p:attrNameLst>
                                          <p:attrName>style.visibility</p:attrName>
                                        </p:attrNameLst>
                                      </p:cBhvr>
                                      <p:to>
                                        <p:strVal val="visible"/>
                                      </p:to>
                                    </p:set>
                                    <p:animEffect transition="in" filter="fade">
                                      <p:cBhvr>
                                        <p:cTn id="15" dur="2000"/>
                                        <p:tgtEl>
                                          <p:spTgt spid="1031">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31">
                                            <p:txEl>
                                              <p:pRg st="2" end="2"/>
                                            </p:txEl>
                                          </p:spTgt>
                                        </p:tgtEl>
                                        <p:attrNameLst>
                                          <p:attrName>style.visibility</p:attrName>
                                        </p:attrNameLst>
                                      </p:cBhvr>
                                      <p:to>
                                        <p:strVal val="visible"/>
                                      </p:to>
                                    </p:set>
                                    <p:animEffect transition="in" filter="fade">
                                      <p:cBhvr>
                                        <p:cTn id="18" dur="2000"/>
                                        <p:tgtEl>
                                          <p:spTgt spid="1031">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31">
                                            <p:txEl>
                                              <p:pRg st="3" end="3"/>
                                            </p:txEl>
                                          </p:spTgt>
                                        </p:tgtEl>
                                        <p:attrNameLst>
                                          <p:attrName>style.visibility</p:attrName>
                                        </p:attrNameLst>
                                      </p:cBhvr>
                                      <p:to>
                                        <p:strVal val="visible"/>
                                      </p:to>
                                    </p:set>
                                    <p:animEffect transition="in" filter="fade">
                                      <p:cBhvr>
                                        <p:cTn id="21" dur="2000"/>
                                        <p:tgtEl>
                                          <p:spTgt spid="1031">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31">
                                            <p:txEl>
                                              <p:pRg st="4" end="4"/>
                                            </p:txEl>
                                          </p:spTgt>
                                        </p:tgtEl>
                                        <p:attrNameLst>
                                          <p:attrName>style.visibility</p:attrName>
                                        </p:attrNameLst>
                                      </p:cBhvr>
                                      <p:to>
                                        <p:strVal val="visible"/>
                                      </p:to>
                                    </p:set>
                                    <p:animEffect transition="in" filter="fade">
                                      <p:cBhvr>
                                        <p:cTn id="24" dur="2000"/>
                                        <p:tgtEl>
                                          <p:spTgt spid="10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 grpId="0"/>
      <p:bldP spid="1031" grpId="0" build="p">
        <p:tmplLst>
          <p:tmpl lvl="1">
            <p:tnLst>
              <p:par>
                <p:cTn presetID="10" presetClass="entr" presetSubtype="0" fill="hold" nodeType="clickEffect">
                  <p:stCondLst>
                    <p:cond delay="0"/>
                  </p:stCondLst>
                  <p:childTnLst>
                    <p:set>
                      <p:cBhvr>
                        <p:cTn dur="1" fill="hold">
                          <p:stCondLst>
                            <p:cond delay="0"/>
                          </p:stCondLst>
                        </p:cTn>
                        <p:tgtEl>
                          <p:spTgt spid="1031"/>
                        </p:tgtEl>
                        <p:attrNameLst>
                          <p:attrName>style.visibility</p:attrName>
                        </p:attrNameLst>
                      </p:cBhvr>
                      <p:to>
                        <p:strVal val="visible"/>
                      </p:to>
                    </p:set>
                    <p:animEffect transition="in" filter="fade">
                      <p:cBhvr>
                        <p:cTn dur="2000"/>
                        <p:tgtEl>
                          <p:spTgt spid="1031"/>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31"/>
                        </p:tgtEl>
                        <p:attrNameLst>
                          <p:attrName>style.visibility</p:attrName>
                        </p:attrNameLst>
                      </p:cBhvr>
                      <p:to>
                        <p:strVal val="visible"/>
                      </p:to>
                    </p:set>
                    <p:animEffect transition="in" filter="fade">
                      <p:cBhvr>
                        <p:cTn dur="2000"/>
                        <p:tgtEl>
                          <p:spTgt spid="103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31"/>
                        </p:tgtEl>
                        <p:attrNameLst>
                          <p:attrName>style.visibility</p:attrName>
                        </p:attrNameLst>
                      </p:cBhvr>
                      <p:to>
                        <p:strVal val="visible"/>
                      </p:to>
                    </p:set>
                    <p:animEffect transition="in" filter="fade">
                      <p:cBhvr>
                        <p:cTn dur="2000"/>
                        <p:tgtEl>
                          <p:spTgt spid="103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31"/>
                        </p:tgtEl>
                        <p:attrNameLst>
                          <p:attrName>style.visibility</p:attrName>
                        </p:attrNameLst>
                      </p:cBhvr>
                      <p:to>
                        <p:strVal val="visible"/>
                      </p:to>
                    </p:set>
                    <p:animEffect transition="in" filter="fade">
                      <p:cBhvr>
                        <p:cTn dur="2000"/>
                        <p:tgtEl>
                          <p:spTgt spid="103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31"/>
                        </p:tgtEl>
                        <p:attrNameLst>
                          <p:attrName>style.visibility</p:attrName>
                        </p:attrNameLst>
                      </p:cBhvr>
                      <p:to>
                        <p:strVal val="visible"/>
                      </p:to>
                    </p:set>
                    <p:animEffect transition="in" filter="fade">
                      <p:cBhvr>
                        <p:cTn dur="2000"/>
                        <p:tgtEl>
                          <p:spTgt spid="1031"/>
                        </p:tgtEl>
                      </p:cBhvr>
                    </p:animEffect>
                  </p:childTnLst>
                </p:cTn>
              </p:par>
            </p:tnLst>
          </p:tmpl>
        </p:tmplLst>
      </p:bldP>
    </p:bld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charset="0"/>
        </a:defRPr>
      </a:lvl2pPr>
      <a:lvl3pPr algn="l" rtl="0" fontAlgn="base">
        <a:spcBef>
          <a:spcPct val="0"/>
        </a:spcBef>
        <a:spcAft>
          <a:spcPct val="0"/>
        </a:spcAft>
        <a:defRPr sz="4200">
          <a:solidFill>
            <a:schemeClr val="tx2"/>
          </a:solidFill>
          <a:latin typeface="Arial" charset="0"/>
        </a:defRPr>
      </a:lvl3pPr>
      <a:lvl4pPr algn="l" rtl="0" fontAlgn="base">
        <a:spcBef>
          <a:spcPct val="0"/>
        </a:spcBef>
        <a:spcAft>
          <a:spcPct val="0"/>
        </a:spcAft>
        <a:defRPr sz="4200">
          <a:solidFill>
            <a:schemeClr val="tx2"/>
          </a:solidFill>
          <a:latin typeface="Arial" charset="0"/>
        </a:defRPr>
      </a:lvl4pPr>
      <a:lvl5pPr algn="l" rtl="0" fontAlgn="base">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l"/>
        <a:defRPr sz="3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pitchFamily="2" charset="2"/>
        <a:buChar char="l"/>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l"/>
        <a:defRPr sz="2400">
          <a:solidFill>
            <a:schemeClr val="tx1"/>
          </a:solidFill>
          <a:latin typeface="+mn-lt"/>
        </a:defRPr>
      </a:lvl3pPr>
      <a:lvl4pPr marL="1600200" indent="-228600" algn="l" rtl="0" fontAlgn="base">
        <a:spcBef>
          <a:spcPct val="20000"/>
        </a:spcBef>
        <a:spcAft>
          <a:spcPct val="0"/>
        </a:spcAft>
        <a:buClr>
          <a:schemeClr val="hlink"/>
        </a:buClr>
        <a:buSzPct val="60000"/>
        <a:buFont typeface="Wingdings" pitchFamily="2" charset="2"/>
        <a:buChar char="l"/>
        <a:defRPr sz="2000">
          <a:solidFill>
            <a:schemeClr val="tx1"/>
          </a:solidFill>
          <a:latin typeface="+mn-lt"/>
        </a:defRPr>
      </a:lvl4pPr>
      <a:lvl5pPr marL="20574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447800"/>
            <a:ext cx="7848600" cy="1295400"/>
          </a:xfrm>
        </p:spPr>
        <p:txBody>
          <a:bodyPr/>
          <a:lstStyle/>
          <a:p>
            <a:r>
              <a:rPr lang="en-US" sz="4200" b="1" dirty="0">
                <a:solidFill>
                  <a:schemeClr val="tx1"/>
                </a:solidFill>
              </a:rPr>
              <a:t>Chinese Regulation of Foreign Business - </a:t>
            </a:r>
            <a:r>
              <a:rPr lang="en-US" sz="4200" b="1" dirty="0" smtClean="0">
                <a:solidFill>
                  <a:schemeClr val="tx1"/>
                </a:solidFill>
              </a:rPr>
              <a:t>2010</a:t>
            </a:r>
            <a:endParaRPr lang="en-US" sz="4200" b="1" dirty="0">
              <a:solidFill>
                <a:schemeClr val="tx1"/>
              </a:solidFill>
            </a:endParaRPr>
          </a:p>
        </p:txBody>
      </p:sp>
      <p:sp>
        <p:nvSpPr>
          <p:cNvPr id="3075" name="Rectangle 3"/>
          <p:cNvSpPr>
            <a:spLocks noGrp="1" noChangeArrowheads="1"/>
          </p:cNvSpPr>
          <p:nvPr>
            <p:ph type="subTitle" idx="1"/>
          </p:nvPr>
        </p:nvSpPr>
        <p:spPr/>
        <p:txBody>
          <a:bodyPr/>
          <a:lstStyle/>
          <a:p>
            <a:r>
              <a:rPr lang="en-US" sz="2000" b="1" i="1">
                <a:solidFill>
                  <a:srgbClr val="FF3300"/>
                </a:solidFill>
              </a:rPr>
              <a:t>James V. Feinerman</a:t>
            </a:r>
          </a:p>
          <a:p>
            <a:r>
              <a:rPr lang="en-US" sz="2000" b="1" i="1">
                <a:solidFill>
                  <a:srgbClr val="FF3300"/>
                </a:solidFill>
              </a:rPr>
              <a:t>James M. Morita Professor of Asian Legal Studies</a:t>
            </a:r>
          </a:p>
          <a:p>
            <a:r>
              <a:rPr lang="en-US" sz="2000" b="1" i="1">
                <a:solidFill>
                  <a:srgbClr val="FF3300"/>
                </a:solidFill>
              </a:rPr>
              <a:t>Georgetown University Law Center</a:t>
            </a:r>
            <a:endParaRPr lang="en-US" b="1" i="1">
              <a:solidFill>
                <a:srgbClr val="FF33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3800"/>
              <a:t>Introduction</a:t>
            </a:r>
            <a:br>
              <a:rPr lang="en-US" sz="3800"/>
            </a:br>
            <a:endParaRPr lang="en-US" sz="3800"/>
          </a:p>
        </p:txBody>
      </p:sp>
      <p:sp>
        <p:nvSpPr>
          <p:cNvPr id="6147" name="Rectangle 3"/>
          <p:cNvSpPr>
            <a:spLocks noGrp="1" noChangeArrowheads="1"/>
          </p:cNvSpPr>
          <p:nvPr>
            <p:ph type="body" idx="1"/>
          </p:nvPr>
        </p:nvSpPr>
        <p:spPr/>
        <p:txBody>
          <a:bodyPr/>
          <a:lstStyle/>
          <a:p>
            <a:pPr>
              <a:lnSpc>
                <a:spcPct val="90000"/>
              </a:lnSpc>
            </a:pPr>
            <a:r>
              <a:rPr lang="en-US" sz="2800"/>
              <a:t>Foreign Trade</a:t>
            </a:r>
          </a:p>
          <a:p>
            <a:pPr>
              <a:lnSpc>
                <a:spcPct val="90000"/>
              </a:lnSpc>
            </a:pPr>
            <a:r>
              <a:rPr lang="en-US" sz="2800"/>
              <a:t>Foreign Investment in China</a:t>
            </a:r>
          </a:p>
          <a:p>
            <a:pPr>
              <a:lnSpc>
                <a:spcPct val="90000"/>
              </a:lnSpc>
            </a:pPr>
            <a:r>
              <a:rPr lang="en-US" sz="2800"/>
              <a:t>Chinese Investment Abroad</a:t>
            </a:r>
          </a:p>
          <a:p>
            <a:pPr>
              <a:lnSpc>
                <a:spcPct val="90000"/>
              </a:lnSpc>
            </a:pPr>
            <a:r>
              <a:rPr lang="en-US" sz="2800"/>
              <a:t>Customs</a:t>
            </a:r>
          </a:p>
          <a:p>
            <a:pPr>
              <a:lnSpc>
                <a:spcPct val="90000"/>
              </a:lnSpc>
            </a:pPr>
            <a:r>
              <a:rPr lang="en-US" sz="2800"/>
              <a:t>Commodity Inspection</a:t>
            </a:r>
          </a:p>
          <a:p>
            <a:pPr>
              <a:lnSpc>
                <a:spcPct val="90000"/>
              </a:lnSpc>
            </a:pPr>
            <a:r>
              <a:rPr lang="en-US" sz="2800"/>
              <a:t>Taxation</a:t>
            </a:r>
          </a:p>
          <a:p>
            <a:pPr>
              <a:lnSpc>
                <a:spcPct val="90000"/>
              </a:lnSpc>
            </a:pPr>
            <a:r>
              <a:rPr lang="en-US" sz="2800"/>
              <a:t>Civil &amp; criminal law</a:t>
            </a:r>
          </a:p>
          <a:p>
            <a:pPr>
              <a:lnSpc>
                <a:spcPct val="90000"/>
              </a:lnSpc>
            </a:pPr>
            <a:r>
              <a:rPr lang="en-US" sz="2800"/>
              <a:t>Technical standards of different countries</a:t>
            </a:r>
          </a:p>
          <a:p>
            <a:pPr>
              <a:lnSpc>
                <a:spcPct val="90000"/>
              </a:lnSpc>
            </a:pPr>
            <a:r>
              <a:rPr lang="en-US" sz="2800"/>
              <a:t>International Practices &amp; Treaties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China:  Basic Facts</a:t>
            </a:r>
          </a:p>
        </p:txBody>
      </p:sp>
      <p:sp>
        <p:nvSpPr>
          <p:cNvPr id="7171" name="Rectangle 3"/>
          <p:cNvSpPr>
            <a:spLocks noGrp="1" noChangeArrowheads="1"/>
          </p:cNvSpPr>
          <p:nvPr>
            <p:ph type="body" idx="1"/>
          </p:nvPr>
        </p:nvSpPr>
        <p:spPr>
          <a:xfrm>
            <a:off x="304800" y="1447800"/>
            <a:ext cx="8534400" cy="4572000"/>
          </a:xfrm>
        </p:spPr>
        <p:txBody>
          <a:bodyPr/>
          <a:lstStyle/>
          <a:p>
            <a:r>
              <a:rPr lang="en-US" sz="2800" dirty="0" smtClean="0"/>
              <a:t>2009 </a:t>
            </a:r>
            <a:r>
              <a:rPr lang="en-US" sz="2800" dirty="0"/>
              <a:t>GDP:  </a:t>
            </a:r>
            <a:r>
              <a:rPr lang="en-US" sz="2800" dirty="0" smtClean="0"/>
              <a:t>$$4.758 trillion (estimate)</a:t>
            </a:r>
          </a:p>
          <a:p>
            <a:r>
              <a:rPr lang="en-US" sz="2800" dirty="0" smtClean="0"/>
              <a:t>2009 </a:t>
            </a:r>
            <a:r>
              <a:rPr lang="en-US" sz="2800" dirty="0"/>
              <a:t>PPP-adjusted GDP</a:t>
            </a:r>
            <a:r>
              <a:rPr lang="en-US" sz="2800" dirty="0" smtClean="0"/>
              <a:t>:</a:t>
            </a:r>
            <a:r>
              <a:rPr lang="en-US" sz="2800" dirty="0" smtClean="0"/>
              <a:t> $8.767 trillion</a:t>
            </a:r>
            <a:r>
              <a:rPr lang="en-US" sz="2800" dirty="0" smtClean="0"/>
              <a:t> (3</a:t>
            </a:r>
            <a:r>
              <a:rPr lang="en-US" sz="2800" baseline="30000" dirty="0" smtClean="0"/>
              <a:t>rd</a:t>
            </a:r>
            <a:r>
              <a:rPr lang="en-US" sz="2800" dirty="0" smtClean="0"/>
              <a:t> in </a:t>
            </a:r>
            <a:r>
              <a:rPr lang="en-US" sz="2800" dirty="0"/>
              <a:t>the World</a:t>
            </a:r>
            <a:r>
              <a:rPr lang="en-US" sz="2800" dirty="0" smtClean="0"/>
              <a:t>) </a:t>
            </a:r>
          </a:p>
          <a:p>
            <a:r>
              <a:rPr lang="en-US" sz="2800" dirty="0" smtClean="0"/>
              <a:t>Per-capita PPP-adjusted GDP: $6,500 (2009 est.) (127</a:t>
            </a:r>
            <a:r>
              <a:rPr lang="en-US" sz="2800" baseline="30000" dirty="0" smtClean="0"/>
              <a:t>th</a:t>
            </a:r>
            <a:r>
              <a:rPr lang="en-US" sz="2800" dirty="0" smtClean="0"/>
              <a:t> in the World) </a:t>
            </a:r>
            <a:endParaRPr lang="en-US" sz="2800" dirty="0"/>
          </a:p>
          <a:p>
            <a:r>
              <a:rPr lang="en-US" sz="2800" dirty="0"/>
              <a:t>Average GDP Growth past decade:  10%</a:t>
            </a:r>
          </a:p>
          <a:p>
            <a:r>
              <a:rPr lang="en-US" sz="2800" dirty="0"/>
              <a:t>Projected 5-year GDP Growth Average: 10% (almost 3 x US!)</a:t>
            </a:r>
          </a:p>
          <a:p>
            <a:r>
              <a:rPr lang="en-US" sz="2800" dirty="0" smtClean="0"/>
              <a:t>Foreign </a:t>
            </a:r>
            <a:r>
              <a:rPr lang="en-US" sz="2800" dirty="0"/>
              <a:t>Direct Investment: </a:t>
            </a:r>
            <a:r>
              <a:rPr lang="en-US" sz="2800" dirty="0" smtClean="0"/>
              <a:t>$576.1 billion (December 2009 est.)</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800" dirty="0"/>
              <a:t>Selected </a:t>
            </a:r>
            <a:r>
              <a:rPr lang="en-US" sz="3800" dirty="0" smtClean="0"/>
              <a:t>2008 </a:t>
            </a:r>
            <a:r>
              <a:rPr lang="en-US" sz="3800" dirty="0"/>
              <a:t>FDI Recipients (Source: UNCTAD)</a:t>
            </a:r>
          </a:p>
        </p:txBody>
      </p:sp>
      <p:sp>
        <p:nvSpPr>
          <p:cNvPr id="8195" name="Rectangle 3"/>
          <p:cNvSpPr>
            <a:spLocks noGrp="1" noChangeArrowheads="1"/>
          </p:cNvSpPr>
          <p:nvPr>
            <p:ph type="body" idx="1"/>
          </p:nvPr>
        </p:nvSpPr>
        <p:spPr/>
        <p:txBody>
          <a:bodyPr/>
          <a:lstStyle/>
          <a:p>
            <a:pPr>
              <a:lnSpc>
                <a:spcPct val="90000"/>
              </a:lnSpc>
            </a:pPr>
            <a:r>
              <a:rPr lang="en-US" sz="2800" dirty="0"/>
              <a:t>Worldwide  		</a:t>
            </a:r>
            <a:r>
              <a:rPr lang="en-US" sz="2800" dirty="0" smtClean="0"/>
              <a:t>$1.697 </a:t>
            </a:r>
            <a:r>
              <a:rPr lang="en-US" sz="2800" dirty="0"/>
              <a:t>Trillion</a:t>
            </a:r>
          </a:p>
          <a:p>
            <a:pPr>
              <a:lnSpc>
                <a:spcPct val="90000"/>
              </a:lnSpc>
            </a:pPr>
            <a:r>
              <a:rPr lang="en-US" sz="2800" dirty="0"/>
              <a:t>Africa			$  </a:t>
            </a:r>
            <a:r>
              <a:rPr lang="en-US" sz="2800" dirty="0" smtClean="0"/>
              <a:t>78 </a:t>
            </a:r>
            <a:r>
              <a:rPr lang="en-US" sz="2800" dirty="0"/>
              <a:t>Billion</a:t>
            </a:r>
          </a:p>
          <a:p>
            <a:pPr>
              <a:lnSpc>
                <a:spcPct val="90000"/>
              </a:lnSpc>
            </a:pPr>
            <a:r>
              <a:rPr lang="en-US" sz="2800" dirty="0"/>
              <a:t>Latin America		$  </a:t>
            </a:r>
            <a:r>
              <a:rPr lang="en-US" sz="2800" dirty="0" smtClean="0"/>
              <a:t>121 </a:t>
            </a:r>
            <a:r>
              <a:rPr lang="en-US" sz="2800" dirty="0"/>
              <a:t>Billion</a:t>
            </a:r>
          </a:p>
          <a:p>
            <a:pPr>
              <a:lnSpc>
                <a:spcPct val="90000"/>
              </a:lnSpc>
            </a:pPr>
            <a:r>
              <a:rPr lang="en-US" sz="2800" dirty="0"/>
              <a:t>Asia 			$   </a:t>
            </a:r>
            <a:r>
              <a:rPr lang="en-US" sz="2800" dirty="0" smtClean="0"/>
              <a:t>297 </a:t>
            </a:r>
            <a:r>
              <a:rPr lang="en-US" sz="2800" dirty="0"/>
              <a:t>Billion</a:t>
            </a:r>
          </a:p>
          <a:p>
            <a:pPr>
              <a:lnSpc>
                <a:spcPct val="90000"/>
              </a:lnSpc>
            </a:pPr>
            <a:r>
              <a:rPr lang="en-US" sz="2800" dirty="0"/>
              <a:t>European Union	$      549 Billion</a:t>
            </a:r>
          </a:p>
          <a:p>
            <a:pPr>
              <a:lnSpc>
                <a:spcPct val="90000"/>
              </a:lnSpc>
            </a:pPr>
            <a:r>
              <a:rPr lang="en-US" sz="2800" dirty="0" smtClean="0"/>
              <a:t>NAFTA</a:t>
            </a:r>
            <a:r>
              <a:rPr lang="en-US" sz="2800" dirty="0"/>
              <a:t>			$    </a:t>
            </a:r>
            <a:r>
              <a:rPr lang="en-US" sz="2800" dirty="0" smtClean="0"/>
              <a:t>361.1 Billion</a:t>
            </a:r>
            <a:endParaRPr lang="en-US" sz="2800" dirty="0"/>
          </a:p>
          <a:p>
            <a:pPr>
              <a:lnSpc>
                <a:spcPct val="90000"/>
              </a:lnSpc>
            </a:pPr>
            <a:r>
              <a:rPr lang="en-US" sz="2800" dirty="0"/>
              <a:t>India			$ </a:t>
            </a:r>
            <a:r>
              <a:rPr lang="en-US" sz="2800" dirty="0" smtClean="0"/>
              <a:t>      27.3 </a:t>
            </a:r>
            <a:r>
              <a:rPr lang="en-US" sz="2800" dirty="0"/>
              <a:t>Billion</a:t>
            </a:r>
          </a:p>
          <a:p>
            <a:pPr>
              <a:lnSpc>
                <a:spcPct val="90000"/>
              </a:lnSpc>
            </a:pPr>
            <a:r>
              <a:rPr lang="en-US" sz="2800" dirty="0"/>
              <a:t>Hong Kong		</a:t>
            </a:r>
            <a:r>
              <a:rPr lang="en-US" sz="2800"/>
              <a:t>$        </a:t>
            </a:r>
            <a:r>
              <a:rPr lang="en-US" sz="2800" smtClean="0"/>
              <a:t>63 </a:t>
            </a:r>
            <a:r>
              <a:rPr lang="en-US" sz="2800" dirty="0"/>
              <a:t>Billion</a:t>
            </a:r>
          </a:p>
          <a:p>
            <a:pPr>
              <a:lnSpc>
                <a:spcPct val="90000"/>
              </a:lnSpc>
            </a:pPr>
            <a:r>
              <a:rPr lang="en-US" sz="2800" dirty="0"/>
              <a:t>China			$     </a:t>
            </a:r>
            <a:r>
              <a:rPr lang="en-US" sz="2800" dirty="0" smtClean="0"/>
              <a:t>92.4 </a:t>
            </a:r>
            <a:r>
              <a:rPr lang="en-US" sz="2800" dirty="0"/>
              <a:t>Billion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Look Before You Leap</a:t>
            </a:r>
          </a:p>
        </p:txBody>
      </p:sp>
      <p:sp>
        <p:nvSpPr>
          <p:cNvPr id="9219" name="Rectangle 3"/>
          <p:cNvSpPr>
            <a:spLocks noGrp="1" noChangeArrowheads="1"/>
          </p:cNvSpPr>
          <p:nvPr>
            <p:ph type="body" idx="1"/>
          </p:nvPr>
        </p:nvSpPr>
        <p:spPr/>
        <p:txBody>
          <a:bodyPr/>
          <a:lstStyle/>
          <a:p>
            <a:pPr>
              <a:lnSpc>
                <a:spcPct val="80000"/>
              </a:lnSpc>
            </a:pPr>
            <a:r>
              <a:rPr lang="en-US" sz="2400"/>
              <a:t>Market Access – Restrictions and Investment Vehicles</a:t>
            </a:r>
          </a:p>
          <a:p>
            <a:pPr>
              <a:lnSpc>
                <a:spcPct val="80000"/>
              </a:lnSpc>
            </a:pPr>
            <a:r>
              <a:rPr lang="en-US" sz="2400"/>
              <a:t>Intellectual Property Protection</a:t>
            </a:r>
          </a:p>
          <a:p>
            <a:pPr>
              <a:lnSpc>
                <a:spcPct val="80000"/>
              </a:lnSpc>
            </a:pPr>
            <a:r>
              <a:rPr lang="en-US" sz="2400"/>
              <a:t>Legal System/Dispute Resolution/Corruption</a:t>
            </a:r>
          </a:p>
          <a:p>
            <a:pPr>
              <a:lnSpc>
                <a:spcPct val="80000"/>
              </a:lnSpc>
            </a:pPr>
            <a:r>
              <a:rPr lang="en-US" sz="2400"/>
              <a:t>Foreign Exchange/Taxation</a:t>
            </a:r>
          </a:p>
          <a:p>
            <a:pPr>
              <a:lnSpc>
                <a:spcPct val="80000"/>
              </a:lnSpc>
            </a:pPr>
            <a:r>
              <a:rPr lang="en-US" sz="2400" i="1"/>
              <a:t>Guanxi </a:t>
            </a:r>
            <a:r>
              <a:rPr lang="zh-CN" altLang="en-US" sz="2400" i="1">
                <a:ea typeface="SimSun" pitchFamily="2" charset="-122"/>
              </a:rPr>
              <a:t>关系</a:t>
            </a:r>
            <a:r>
              <a:rPr lang="zh-CN" altLang="en-US" sz="2400">
                <a:ea typeface="SimSun" pitchFamily="2" charset="-122"/>
              </a:rPr>
              <a:t> </a:t>
            </a:r>
            <a:r>
              <a:rPr lang="en-US" sz="2400"/>
              <a:t>= Connections</a:t>
            </a:r>
          </a:p>
          <a:p>
            <a:pPr>
              <a:lnSpc>
                <a:spcPct val="80000"/>
              </a:lnSpc>
            </a:pPr>
            <a:r>
              <a:rPr lang="en-US" sz="2400"/>
              <a:t>Dealing with State-owned Enterprises</a:t>
            </a:r>
          </a:p>
          <a:p>
            <a:pPr>
              <a:lnSpc>
                <a:spcPct val="80000"/>
              </a:lnSpc>
            </a:pPr>
            <a:r>
              <a:rPr lang="en-US" sz="2400"/>
              <a:t>Financial Transparency/Hidden Liabilities</a:t>
            </a:r>
          </a:p>
          <a:p>
            <a:pPr>
              <a:lnSpc>
                <a:spcPct val="80000"/>
              </a:lnSpc>
            </a:pPr>
            <a:r>
              <a:rPr lang="en-US" sz="2400"/>
              <a:t>Employees and Employment Law Matters</a:t>
            </a:r>
          </a:p>
          <a:p>
            <a:pPr>
              <a:lnSpc>
                <a:spcPct val="80000"/>
              </a:lnSpc>
            </a:pPr>
            <a:r>
              <a:rPr lang="en-US" sz="2400"/>
              <a:t>Land/Real Estate</a:t>
            </a:r>
          </a:p>
          <a:p>
            <a:pPr>
              <a:lnSpc>
                <a:spcPct val="80000"/>
              </a:lnSpc>
            </a:pPr>
            <a:r>
              <a:rPr lang="en-US" sz="2400"/>
              <a:t>Corporate Governance and Corporate Culture</a:t>
            </a:r>
          </a:p>
          <a:p>
            <a:pPr>
              <a:lnSpc>
                <a:spcPct val="80000"/>
              </a:lnSpc>
            </a:pPr>
            <a:r>
              <a:rPr lang="en-US" sz="2400"/>
              <a:t>Local v. National Isssues (local protectionism)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3800"/>
              <a:t>Brief History of Foreign Investment</a:t>
            </a:r>
          </a:p>
        </p:txBody>
      </p:sp>
      <p:sp>
        <p:nvSpPr>
          <p:cNvPr id="10243" name="Rectangle 3"/>
          <p:cNvSpPr>
            <a:spLocks noGrp="1" noChangeArrowheads="1"/>
          </p:cNvSpPr>
          <p:nvPr>
            <p:ph type="body" idx="1"/>
          </p:nvPr>
        </p:nvSpPr>
        <p:spPr/>
        <p:txBody>
          <a:bodyPr/>
          <a:lstStyle/>
          <a:p>
            <a:pPr>
              <a:lnSpc>
                <a:spcPct val="90000"/>
              </a:lnSpc>
            </a:pPr>
            <a:r>
              <a:rPr lang="en-US" sz="2400"/>
              <a:t>Tight government control and “special treatment” of foreign investors moving towards loosening of control in the light of WTO agreements</a:t>
            </a:r>
          </a:p>
          <a:p>
            <a:pPr>
              <a:lnSpc>
                <a:spcPct val="90000"/>
              </a:lnSpc>
            </a:pPr>
            <a:r>
              <a:rPr lang="en-US" sz="2400"/>
              <a:t>1970s first foreign investment laws</a:t>
            </a:r>
          </a:p>
          <a:p>
            <a:pPr lvl="1">
              <a:lnSpc>
                <a:spcPct val="90000"/>
              </a:lnSpc>
            </a:pPr>
            <a:r>
              <a:rPr lang="en-US" sz="2000"/>
              <a:t>Foreign Invested Enterprises (FIEs) a distinct legal category</a:t>
            </a:r>
          </a:p>
          <a:p>
            <a:pPr lvl="1">
              <a:lnSpc>
                <a:spcPct val="90000"/>
              </a:lnSpc>
            </a:pPr>
            <a:r>
              <a:rPr lang="en-US" sz="2000"/>
              <a:t>More government control, but some special privileges</a:t>
            </a:r>
          </a:p>
          <a:p>
            <a:pPr>
              <a:lnSpc>
                <a:spcPct val="90000"/>
              </a:lnSpc>
            </a:pPr>
            <a:r>
              <a:rPr lang="en-US" sz="2400"/>
              <a:t>Late 90s and 00s:  New M&amp;A and FIE laws</a:t>
            </a:r>
          </a:p>
          <a:p>
            <a:pPr lvl="1">
              <a:lnSpc>
                <a:spcPct val="90000"/>
              </a:lnSpc>
            </a:pPr>
            <a:r>
              <a:rPr lang="en-US" sz="2000"/>
              <a:t>Provisional Measures on Domestic Investment by Foreign Invested Enterprises (2000)</a:t>
            </a:r>
          </a:p>
          <a:p>
            <a:pPr lvl="1">
              <a:lnSpc>
                <a:spcPct val="90000"/>
              </a:lnSpc>
            </a:pPr>
            <a:r>
              <a:rPr lang="en-US" sz="2000"/>
              <a:t>Rules on Merger and Division of FIEs (1999, amended 2001)</a:t>
            </a:r>
          </a:p>
          <a:p>
            <a:pPr lvl="1">
              <a:lnSpc>
                <a:spcPct val="90000"/>
              </a:lnSpc>
            </a:pPr>
            <a:r>
              <a:rPr lang="en-US" sz="2000"/>
              <a:t>Investment Regulations Investment Catalog (2002 – new updates)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3800"/>
              <a:t>Current Investment Framework (1)</a:t>
            </a:r>
          </a:p>
        </p:txBody>
      </p:sp>
      <p:sp>
        <p:nvSpPr>
          <p:cNvPr id="11267" name="Rectangle 3"/>
          <p:cNvSpPr>
            <a:spLocks noGrp="1" noChangeArrowheads="1"/>
          </p:cNvSpPr>
          <p:nvPr>
            <p:ph type="body" idx="1"/>
          </p:nvPr>
        </p:nvSpPr>
        <p:spPr/>
        <p:txBody>
          <a:bodyPr/>
          <a:lstStyle/>
          <a:p>
            <a:pPr>
              <a:lnSpc>
                <a:spcPct val="90000"/>
              </a:lnSpc>
            </a:pPr>
            <a:r>
              <a:rPr lang="en-US" sz="2800"/>
              <a:t>Important Sectors of China’s Economy Initially (Some Remain) Closed to Foreign Investment</a:t>
            </a:r>
          </a:p>
          <a:p>
            <a:pPr>
              <a:lnSpc>
                <a:spcPct val="90000"/>
              </a:lnSpc>
            </a:pPr>
            <a:r>
              <a:rPr lang="en-US" sz="2800"/>
              <a:t>Pre-WTO Liberalization Increases Availability of Wholly Foreign-Owned Enterprises (WFOEs) vs. Joint Ventures (JVs)</a:t>
            </a:r>
          </a:p>
          <a:p>
            <a:pPr>
              <a:lnSpc>
                <a:spcPct val="90000"/>
              </a:lnSpc>
            </a:pPr>
            <a:r>
              <a:rPr lang="en-US" sz="2800"/>
              <a:t>Government Approval at Local, Provincial or National Level Required of all Investments</a:t>
            </a:r>
          </a:p>
          <a:p>
            <a:pPr>
              <a:lnSpc>
                <a:spcPct val="90000"/>
              </a:lnSpc>
            </a:pPr>
            <a:r>
              <a:rPr lang="en-US" sz="2800"/>
              <a:t>Level of Government Approval Depends on Amount, Location and Nature of Proposed Investment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3800"/>
              <a:t>Current Investment Framework (2)</a:t>
            </a:r>
          </a:p>
        </p:txBody>
      </p:sp>
      <p:sp>
        <p:nvSpPr>
          <p:cNvPr id="12291" name="Rectangle 3"/>
          <p:cNvSpPr>
            <a:spLocks noGrp="1" noChangeArrowheads="1"/>
          </p:cNvSpPr>
          <p:nvPr>
            <p:ph type="body" idx="1"/>
          </p:nvPr>
        </p:nvSpPr>
        <p:spPr/>
        <p:txBody>
          <a:bodyPr/>
          <a:lstStyle/>
          <a:p>
            <a:r>
              <a:rPr lang="en-US" sz="2800"/>
              <a:t>Special Economic Zones (SEZs) Provide Additional Flexibility/Advantages, e.g., Shanghai Pudong Waigaoqiao)</a:t>
            </a:r>
          </a:p>
          <a:p>
            <a:r>
              <a:rPr lang="en-US" sz="2800"/>
              <a:t>Foreign Investment and Economic Development Concentrated on East Coast</a:t>
            </a:r>
          </a:p>
          <a:p>
            <a:r>
              <a:rPr lang="en-US" sz="2800"/>
              <a:t>Tax Advantages for Certain Foreign Invested Enterprises, but Regulations are Complex</a:t>
            </a:r>
          </a:p>
          <a:p>
            <a:r>
              <a:rPr lang="en-US" sz="2800"/>
              <a:t>RMB Still Not Fully Convertible (swap markets; now bank account convertible)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Market Access</a:t>
            </a:r>
          </a:p>
        </p:txBody>
      </p:sp>
      <p:sp>
        <p:nvSpPr>
          <p:cNvPr id="13315" name="Rectangle 3"/>
          <p:cNvSpPr>
            <a:spLocks noGrp="1" noChangeArrowheads="1"/>
          </p:cNvSpPr>
          <p:nvPr>
            <p:ph type="body" idx="1"/>
          </p:nvPr>
        </p:nvSpPr>
        <p:spPr/>
        <p:txBody>
          <a:bodyPr/>
          <a:lstStyle/>
          <a:p>
            <a:pPr>
              <a:lnSpc>
                <a:spcPct val="90000"/>
              </a:lnSpc>
            </a:pPr>
            <a:r>
              <a:rPr lang="en-US" sz="2400"/>
              <a:t>Foreign Investment catalogue – 4 Categories</a:t>
            </a:r>
          </a:p>
          <a:p>
            <a:pPr lvl="1">
              <a:lnSpc>
                <a:spcPct val="90000"/>
              </a:lnSpc>
            </a:pPr>
            <a:r>
              <a:rPr lang="en-US" sz="2000"/>
              <a:t>Encouraged</a:t>
            </a:r>
          </a:p>
          <a:p>
            <a:pPr lvl="1">
              <a:lnSpc>
                <a:spcPct val="90000"/>
              </a:lnSpc>
            </a:pPr>
            <a:r>
              <a:rPr lang="en-US" sz="2000"/>
              <a:t>Restricted</a:t>
            </a:r>
          </a:p>
          <a:p>
            <a:pPr lvl="1">
              <a:lnSpc>
                <a:spcPct val="90000"/>
              </a:lnSpc>
            </a:pPr>
            <a:r>
              <a:rPr lang="en-US" sz="2000"/>
              <a:t>Prohibited</a:t>
            </a:r>
          </a:p>
          <a:p>
            <a:pPr lvl="1">
              <a:lnSpc>
                <a:spcPct val="90000"/>
              </a:lnSpc>
            </a:pPr>
            <a:r>
              <a:rPr lang="en-US" sz="2000"/>
              <a:t>Unlisted = Permitted</a:t>
            </a:r>
          </a:p>
          <a:p>
            <a:pPr>
              <a:lnSpc>
                <a:spcPct val="90000"/>
              </a:lnSpc>
            </a:pPr>
            <a:r>
              <a:rPr lang="en-US" sz="2400"/>
              <a:t>Business Scope Narrowly Defined</a:t>
            </a:r>
          </a:p>
          <a:p>
            <a:pPr>
              <a:lnSpc>
                <a:spcPct val="90000"/>
              </a:lnSpc>
            </a:pPr>
            <a:r>
              <a:rPr lang="en-US" sz="2400"/>
              <a:t>WTO Concessions </a:t>
            </a:r>
          </a:p>
          <a:p>
            <a:pPr lvl="1">
              <a:lnSpc>
                <a:spcPct val="90000"/>
              </a:lnSpc>
            </a:pPr>
            <a:r>
              <a:rPr lang="en-US" sz="2000"/>
              <a:t>Improve trade &amp; foreign investment environment</a:t>
            </a:r>
          </a:p>
          <a:p>
            <a:pPr lvl="1">
              <a:lnSpc>
                <a:spcPct val="90000"/>
              </a:lnSpc>
            </a:pPr>
            <a:r>
              <a:rPr lang="en-US" sz="2000"/>
              <a:t>Open new service sectors to foreign investment</a:t>
            </a:r>
          </a:p>
          <a:p>
            <a:pPr lvl="1">
              <a:lnSpc>
                <a:spcPct val="90000"/>
              </a:lnSpc>
            </a:pPr>
            <a:r>
              <a:rPr lang="en-US" sz="2000"/>
              <a:t>Modify intellectual property rights and technology transfer rules</a:t>
            </a:r>
          </a:p>
          <a:p>
            <a:pPr lvl="1">
              <a:lnSpc>
                <a:spcPct val="90000"/>
              </a:lnSpc>
            </a:pPr>
            <a:r>
              <a:rPr lang="en-US" sz="2000"/>
              <a:t>Reduce tariff and non-tariff barriers</a:t>
            </a:r>
          </a:p>
          <a:p>
            <a:pPr lvl="1">
              <a:lnSpc>
                <a:spcPct val="90000"/>
              </a:lnSpc>
              <a:buFont typeface="Wingdings" pitchFamily="2" charset="2"/>
              <a:buNone/>
            </a:pPr>
            <a:endParaRPr lang="en-US"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New Foreign M&amp;A Regulations</a:t>
            </a:r>
          </a:p>
        </p:txBody>
      </p:sp>
      <p:sp>
        <p:nvSpPr>
          <p:cNvPr id="14339" name="Rectangle 3"/>
          <p:cNvSpPr>
            <a:spLocks noGrp="1" noChangeArrowheads="1"/>
          </p:cNvSpPr>
          <p:nvPr>
            <p:ph type="body" idx="1"/>
          </p:nvPr>
        </p:nvSpPr>
        <p:spPr/>
        <p:txBody>
          <a:bodyPr/>
          <a:lstStyle/>
          <a:p>
            <a:pPr>
              <a:lnSpc>
                <a:spcPct val="90000"/>
              </a:lnSpc>
            </a:pPr>
            <a:r>
              <a:rPr lang="en-US" sz="2400"/>
              <a:t>Percentage restrictions</a:t>
            </a:r>
          </a:p>
          <a:p>
            <a:pPr>
              <a:lnSpc>
                <a:spcPct val="90000"/>
              </a:lnSpc>
            </a:pPr>
            <a:r>
              <a:rPr lang="en-US" sz="2400"/>
              <a:t>Mandatory asset appraisals set floor on purchase price</a:t>
            </a:r>
          </a:p>
          <a:p>
            <a:pPr>
              <a:lnSpc>
                <a:spcPct val="90000"/>
              </a:lnSpc>
            </a:pPr>
            <a:r>
              <a:rPr lang="en-US" sz="2400"/>
              <a:t>Protection of existing creditors/guaranty of payment</a:t>
            </a:r>
          </a:p>
          <a:p>
            <a:pPr>
              <a:lnSpc>
                <a:spcPct val="90000"/>
              </a:lnSpc>
            </a:pPr>
            <a:r>
              <a:rPr lang="en-US" sz="2400"/>
              <a:t>Requirement for public notice</a:t>
            </a:r>
          </a:p>
          <a:p>
            <a:pPr>
              <a:lnSpc>
                <a:spcPct val="90000"/>
              </a:lnSpc>
            </a:pPr>
            <a:r>
              <a:rPr lang="en-US" sz="2400"/>
              <a:t>Labor issues</a:t>
            </a:r>
          </a:p>
          <a:p>
            <a:pPr lvl="1">
              <a:lnSpc>
                <a:spcPct val="90000"/>
              </a:lnSpc>
            </a:pPr>
            <a:r>
              <a:rPr lang="en-US" sz="2000"/>
              <a:t>“Employment settlement plans” approved by authorities</a:t>
            </a:r>
          </a:p>
          <a:p>
            <a:pPr lvl="1">
              <a:lnSpc>
                <a:spcPct val="90000"/>
              </a:lnSpc>
            </a:pPr>
            <a:r>
              <a:rPr lang="en-US" sz="2000"/>
              <a:t>Certain acquisitions must be approved by labor organizations</a:t>
            </a:r>
          </a:p>
          <a:p>
            <a:pPr>
              <a:lnSpc>
                <a:spcPct val="90000"/>
              </a:lnSpc>
            </a:pPr>
            <a:r>
              <a:rPr lang="en-US" sz="2400"/>
              <a:t>Purchase price</a:t>
            </a:r>
          </a:p>
          <a:p>
            <a:pPr lvl="1">
              <a:lnSpc>
                <a:spcPct val="90000"/>
              </a:lnSpc>
            </a:pPr>
            <a:r>
              <a:rPr lang="en-US" sz="2000"/>
              <a:t>Form of consideration flexible</a:t>
            </a:r>
          </a:p>
          <a:p>
            <a:pPr lvl="1">
              <a:lnSpc>
                <a:spcPct val="90000"/>
              </a:lnSpc>
            </a:pPr>
            <a:r>
              <a:rPr lang="en-US" sz="2000"/>
              <a:t>Payment within prescribed period after approvals</a:t>
            </a:r>
          </a:p>
          <a:p>
            <a:pPr lvl="1">
              <a:lnSpc>
                <a:spcPct val="90000"/>
              </a:lnSpc>
              <a:buFont typeface="Wingdings" pitchFamily="2" charset="2"/>
              <a:buNone/>
            </a:pPr>
            <a:endParaRPr lang="en-US" sz="2000"/>
          </a:p>
          <a:p>
            <a:pPr lvl="1">
              <a:lnSpc>
                <a:spcPct val="90000"/>
              </a:lnSpc>
            </a:pPr>
            <a:endParaRPr lang="en-US"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3800"/>
              <a:t>Growth Factors for M&amp;A Investments</a:t>
            </a:r>
          </a:p>
        </p:txBody>
      </p:sp>
      <p:sp>
        <p:nvSpPr>
          <p:cNvPr id="15363" name="Rectangle 3"/>
          <p:cNvSpPr>
            <a:spLocks noGrp="1" noChangeArrowheads="1"/>
          </p:cNvSpPr>
          <p:nvPr>
            <p:ph type="body" idx="1"/>
          </p:nvPr>
        </p:nvSpPr>
        <p:spPr/>
        <p:txBody>
          <a:bodyPr/>
          <a:lstStyle/>
          <a:p>
            <a:pPr>
              <a:lnSpc>
                <a:spcPct val="90000"/>
              </a:lnSpc>
            </a:pPr>
            <a:r>
              <a:rPr lang="en-US" sz="2400"/>
              <a:t>Fast growing number of qualified “target companies”</a:t>
            </a:r>
          </a:p>
          <a:p>
            <a:pPr>
              <a:lnSpc>
                <a:spcPct val="90000"/>
              </a:lnSpc>
            </a:pPr>
            <a:r>
              <a:rPr lang="en-US" sz="2400"/>
              <a:t>Foreign investors’ increasing interest in existing Chinese businesses instead of greenfield investments</a:t>
            </a:r>
          </a:p>
          <a:p>
            <a:pPr>
              <a:lnSpc>
                <a:spcPct val="90000"/>
              </a:lnSpc>
            </a:pPr>
            <a:r>
              <a:rPr lang="en-US" sz="2400"/>
              <a:t>State-owned being privatized</a:t>
            </a:r>
          </a:p>
          <a:p>
            <a:pPr>
              <a:lnSpc>
                <a:spcPct val="90000"/>
              </a:lnSpc>
            </a:pPr>
            <a:r>
              <a:rPr lang="en-US" sz="2400"/>
              <a:t>Chinese companies seeking international financing/tech expertise</a:t>
            </a:r>
          </a:p>
          <a:p>
            <a:pPr>
              <a:lnSpc>
                <a:spcPct val="90000"/>
              </a:lnSpc>
            </a:pPr>
            <a:r>
              <a:rPr lang="en-US" sz="2400"/>
              <a:t>Global capital markets looking for “China concept”</a:t>
            </a:r>
          </a:p>
          <a:p>
            <a:pPr>
              <a:lnSpc>
                <a:spcPct val="90000"/>
              </a:lnSpc>
            </a:pPr>
            <a:r>
              <a:rPr lang="en-US" sz="2400"/>
              <a:t>Potential increase in China asset values as RMB is revalued upward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Investment Vehicles </a:t>
            </a:r>
          </a:p>
        </p:txBody>
      </p:sp>
      <p:sp>
        <p:nvSpPr>
          <p:cNvPr id="16387" name="Rectangle 3"/>
          <p:cNvSpPr>
            <a:spLocks noGrp="1" noChangeArrowheads="1"/>
          </p:cNvSpPr>
          <p:nvPr>
            <p:ph type="body" idx="1"/>
          </p:nvPr>
        </p:nvSpPr>
        <p:spPr/>
        <p:txBody>
          <a:bodyPr/>
          <a:lstStyle/>
          <a:p>
            <a:pPr>
              <a:lnSpc>
                <a:spcPct val="90000"/>
              </a:lnSpc>
            </a:pPr>
            <a:r>
              <a:rPr lang="en-US" sz="2800"/>
              <a:t>Representative office</a:t>
            </a:r>
          </a:p>
          <a:p>
            <a:pPr>
              <a:lnSpc>
                <a:spcPct val="90000"/>
              </a:lnSpc>
            </a:pPr>
            <a:r>
              <a:rPr lang="en-US" sz="2800"/>
              <a:t>Equity joint venture (“EJV”)</a:t>
            </a:r>
          </a:p>
          <a:p>
            <a:pPr>
              <a:lnSpc>
                <a:spcPct val="90000"/>
              </a:lnSpc>
            </a:pPr>
            <a:r>
              <a:rPr lang="en-US" sz="2800"/>
              <a:t>Cooperative joint venture (“CJV”)</a:t>
            </a:r>
          </a:p>
          <a:p>
            <a:pPr>
              <a:lnSpc>
                <a:spcPct val="90000"/>
              </a:lnSpc>
            </a:pPr>
            <a:r>
              <a:rPr lang="en-US" sz="2800"/>
              <a:t>Wholly foreign-owned enterprise (“WFOE”)</a:t>
            </a:r>
          </a:p>
          <a:p>
            <a:pPr>
              <a:lnSpc>
                <a:spcPct val="90000"/>
              </a:lnSpc>
            </a:pPr>
            <a:r>
              <a:rPr lang="en-US" sz="2800"/>
              <a:t>Limited Liability Company</a:t>
            </a:r>
          </a:p>
          <a:p>
            <a:pPr>
              <a:lnSpc>
                <a:spcPct val="90000"/>
              </a:lnSpc>
            </a:pPr>
            <a:r>
              <a:rPr lang="en-US" sz="2800"/>
              <a:t>Joint Stock Company</a:t>
            </a:r>
          </a:p>
          <a:p>
            <a:pPr>
              <a:lnSpc>
                <a:spcPct val="90000"/>
              </a:lnSpc>
            </a:pPr>
            <a:r>
              <a:rPr lang="en-US" sz="2800"/>
              <a:t>Other forms (e.g., Holding Company, Branch Office, Limited Partnership, Processing/Contractual Arrangements)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Selecting the Chinese Partner</a:t>
            </a:r>
          </a:p>
        </p:txBody>
      </p:sp>
      <p:sp>
        <p:nvSpPr>
          <p:cNvPr id="22531" name="Rectangle 3"/>
          <p:cNvSpPr>
            <a:spLocks noGrp="1" noChangeArrowheads="1"/>
          </p:cNvSpPr>
          <p:nvPr>
            <p:ph type="body" idx="1"/>
          </p:nvPr>
        </p:nvSpPr>
        <p:spPr/>
        <p:txBody>
          <a:bodyPr/>
          <a:lstStyle/>
          <a:p>
            <a:pPr>
              <a:lnSpc>
                <a:spcPct val="90000"/>
              </a:lnSpc>
              <a:buFont typeface="Wingdings" pitchFamily="2" charset="2"/>
              <a:buNone/>
            </a:pPr>
            <a:r>
              <a:rPr lang="en-US" sz="2400"/>
              <a:t>While foreign companies are increasingly likely to establish wholly foreign-owned enterprises in the PRC, most still seek a Chinese co-venturer.  Typical reasons include:</a:t>
            </a:r>
          </a:p>
          <a:p>
            <a:pPr>
              <a:lnSpc>
                <a:spcPct val="90000"/>
              </a:lnSpc>
            </a:pPr>
            <a:r>
              <a:rPr lang="en-US" sz="2400"/>
              <a:t>Chinese policy discourages or prohibits wholly foreign-owned investment in the sector in question;</a:t>
            </a:r>
          </a:p>
          <a:p>
            <a:pPr>
              <a:lnSpc>
                <a:spcPct val="90000"/>
              </a:lnSpc>
            </a:pPr>
            <a:r>
              <a:rPr lang="en-US" sz="2400"/>
              <a:t>The Chinese partner holds a dominant market position, which the proposed joint venture will inherit;</a:t>
            </a:r>
          </a:p>
          <a:p>
            <a:pPr>
              <a:lnSpc>
                <a:spcPct val="90000"/>
              </a:lnSpc>
            </a:pPr>
            <a:r>
              <a:rPr lang="en-US" sz="2400"/>
              <a:t>The Chinese partner has a distribution network, assets, relationships or other advantages that will permit the joint venture access to markets, raw materials or quotas.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Due Diligence:  Overview</a:t>
            </a:r>
          </a:p>
        </p:txBody>
      </p:sp>
      <p:sp>
        <p:nvSpPr>
          <p:cNvPr id="23555" name="Rectangle 3"/>
          <p:cNvSpPr>
            <a:spLocks noGrp="1" noChangeArrowheads="1"/>
          </p:cNvSpPr>
          <p:nvPr>
            <p:ph type="body" idx="1"/>
          </p:nvPr>
        </p:nvSpPr>
        <p:spPr/>
        <p:txBody>
          <a:bodyPr/>
          <a:lstStyle/>
          <a:p>
            <a:pPr>
              <a:lnSpc>
                <a:spcPct val="90000"/>
              </a:lnSpc>
            </a:pPr>
            <a:r>
              <a:rPr lang="en-US" sz="2400"/>
              <a:t>Investor’s first line of protection – </a:t>
            </a:r>
            <a:r>
              <a:rPr lang="en-US" sz="2400" i="1"/>
              <a:t>thorough</a:t>
            </a:r>
            <a:r>
              <a:rPr lang="en-US" sz="2400"/>
              <a:t> business </a:t>
            </a:r>
            <a:r>
              <a:rPr lang="en-US" sz="2400" i="1"/>
              <a:t>and</a:t>
            </a:r>
            <a:r>
              <a:rPr lang="en-US" sz="2400"/>
              <a:t> legal due diligence</a:t>
            </a:r>
          </a:p>
          <a:p>
            <a:pPr>
              <a:lnSpc>
                <a:spcPct val="90000"/>
              </a:lnSpc>
            </a:pPr>
            <a:r>
              <a:rPr lang="en-US" sz="2400"/>
              <a:t>Experienced international businesspeople appear to ignore the basic tent when investing in China</a:t>
            </a:r>
          </a:p>
          <a:p>
            <a:pPr>
              <a:lnSpc>
                <a:spcPct val="90000"/>
              </a:lnSpc>
            </a:pPr>
            <a:r>
              <a:rPr lang="en-US" sz="2400"/>
              <a:t>Professional due diligence in China presents peculiar challenges:</a:t>
            </a:r>
          </a:p>
          <a:p>
            <a:pPr lvl="1">
              <a:lnSpc>
                <a:spcPct val="90000"/>
              </a:lnSpc>
            </a:pPr>
            <a:r>
              <a:rPr lang="en-US" sz="2000"/>
              <a:t>Less reliable information than foreign investors are used to</a:t>
            </a:r>
          </a:p>
          <a:p>
            <a:pPr lvl="1">
              <a:lnSpc>
                <a:spcPct val="90000"/>
              </a:lnSpc>
            </a:pPr>
            <a:r>
              <a:rPr lang="en-US" sz="2000"/>
              <a:t>Obscure and volatile state of China’s legal system</a:t>
            </a:r>
          </a:p>
          <a:p>
            <a:pPr lvl="1">
              <a:lnSpc>
                <a:spcPct val="90000"/>
              </a:lnSpc>
            </a:pPr>
            <a:r>
              <a:rPr lang="en-US" sz="2000"/>
              <a:t>Chinese companies’ lack of familiarity (and patience!) with corporate formalities and record keeping</a:t>
            </a:r>
          </a:p>
          <a:p>
            <a:pPr lvl="1">
              <a:lnSpc>
                <a:spcPct val="90000"/>
              </a:lnSpc>
            </a:pPr>
            <a:r>
              <a:rPr lang="en-US" sz="2000"/>
              <a:t>Great breadth of authority afforded China’s bureaucracy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Due Diligence:  Key Points</a:t>
            </a:r>
          </a:p>
        </p:txBody>
      </p:sp>
      <p:sp>
        <p:nvSpPr>
          <p:cNvPr id="24579" name="Rectangle 3"/>
          <p:cNvSpPr>
            <a:spLocks noGrp="1" noChangeArrowheads="1"/>
          </p:cNvSpPr>
          <p:nvPr>
            <p:ph type="body" idx="1"/>
          </p:nvPr>
        </p:nvSpPr>
        <p:spPr/>
        <p:txBody>
          <a:bodyPr/>
          <a:lstStyle/>
          <a:p>
            <a:r>
              <a:rPr lang="en-US"/>
              <a:t>Nature and Powers of the Partner</a:t>
            </a:r>
          </a:p>
          <a:p>
            <a:r>
              <a:rPr lang="en-US"/>
              <a:t>Financial Records (</a:t>
            </a:r>
            <a:r>
              <a:rPr lang="en-US" i="1"/>
              <a:t>all </a:t>
            </a:r>
            <a:r>
              <a:rPr lang="en-US"/>
              <a:t>sets of books)</a:t>
            </a:r>
          </a:p>
          <a:p>
            <a:r>
              <a:rPr lang="en-US"/>
              <a:t>Employees</a:t>
            </a:r>
          </a:p>
          <a:p>
            <a:r>
              <a:rPr lang="en-US"/>
              <a:t>Contractual obligations</a:t>
            </a:r>
          </a:p>
          <a:p>
            <a:r>
              <a:rPr lang="en-US"/>
              <a:t>Tax</a:t>
            </a:r>
          </a:p>
          <a:p>
            <a:r>
              <a:rPr lang="en-US"/>
              <a:t>Ownership – and division – of Assets</a:t>
            </a:r>
          </a:p>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3800"/>
              <a:t>Transition Issues for Transfers of Existing Facilities into Joint Ventures</a:t>
            </a:r>
          </a:p>
        </p:txBody>
      </p:sp>
      <p:sp>
        <p:nvSpPr>
          <p:cNvPr id="25603" name="Rectangle 3"/>
          <p:cNvSpPr>
            <a:spLocks noGrp="1" noChangeArrowheads="1"/>
          </p:cNvSpPr>
          <p:nvPr>
            <p:ph type="body" idx="1"/>
          </p:nvPr>
        </p:nvSpPr>
        <p:spPr/>
        <p:txBody>
          <a:bodyPr/>
          <a:lstStyle/>
          <a:p>
            <a:pPr>
              <a:lnSpc>
                <a:spcPct val="80000"/>
              </a:lnSpc>
              <a:buFont typeface="Wingdings" pitchFamily="2" charset="2"/>
              <a:buNone/>
            </a:pPr>
            <a:r>
              <a:rPr lang="en-US" sz="2000"/>
              <a:t>If existing plant of facilities will become part of the JV:</a:t>
            </a:r>
          </a:p>
          <a:p>
            <a:pPr>
              <a:lnSpc>
                <a:spcPct val="80000"/>
              </a:lnSpc>
            </a:pPr>
            <a:r>
              <a:rPr lang="en-US" sz="2000"/>
              <a:t>Mechanics and details of this transfer</a:t>
            </a:r>
          </a:p>
          <a:p>
            <a:pPr>
              <a:lnSpc>
                <a:spcPct val="80000"/>
              </a:lnSpc>
            </a:pPr>
            <a:r>
              <a:rPr lang="en-US" sz="2000"/>
              <a:t>Appendix listing all of the Chinese partner’s assets and liabilities that are to be transferred to the new entity</a:t>
            </a:r>
          </a:p>
          <a:p>
            <a:pPr>
              <a:lnSpc>
                <a:spcPct val="80000"/>
              </a:lnSpc>
            </a:pPr>
            <a:r>
              <a:rPr lang="en-US" sz="2000"/>
              <a:t>Land use rights, buildings and other fixed assets</a:t>
            </a:r>
          </a:p>
          <a:p>
            <a:pPr lvl="1">
              <a:lnSpc>
                <a:spcPct val="80000"/>
              </a:lnSpc>
            </a:pPr>
            <a:r>
              <a:rPr lang="en-US" sz="1800"/>
              <a:t>“allocated” or “granted” state-owned land use rights</a:t>
            </a:r>
          </a:p>
          <a:p>
            <a:pPr lvl="1">
              <a:lnSpc>
                <a:spcPct val="80000"/>
              </a:lnSpc>
            </a:pPr>
            <a:r>
              <a:rPr lang="en-US" sz="1800" b="1" i="1"/>
              <a:t>Allocated</a:t>
            </a:r>
            <a:r>
              <a:rPr lang="en-US" sz="1800"/>
              <a:t> land is transferred to the use for free (annual land use tax)</a:t>
            </a:r>
          </a:p>
          <a:p>
            <a:pPr lvl="1">
              <a:lnSpc>
                <a:spcPct val="80000"/>
              </a:lnSpc>
            </a:pPr>
            <a:r>
              <a:rPr lang="en-US" sz="1800"/>
              <a:t>User has no rights to transfer; state may recover the land at any time without paying compensation</a:t>
            </a:r>
          </a:p>
          <a:p>
            <a:pPr lvl="1">
              <a:lnSpc>
                <a:spcPct val="80000"/>
              </a:lnSpc>
            </a:pPr>
            <a:r>
              <a:rPr lang="en-US" sz="1800"/>
              <a:t>For </a:t>
            </a:r>
            <a:r>
              <a:rPr lang="en-US" sz="1800" b="1" i="1"/>
              <a:t>granted</a:t>
            </a:r>
            <a:r>
              <a:rPr lang="en-US" sz="1800"/>
              <a:t> land, the used pays the state a land grant premium for the right to use it for a stated period of years</a:t>
            </a:r>
          </a:p>
          <a:p>
            <a:pPr lvl="1">
              <a:lnSpc>
                <a:spcPct val="80000"/>
              </a:lnSpc>
            </a:pPr>
            <a:r>
              <a:rPr lang="en-US" sz="1800"/>
              <a:t>Granted land use rights are transferable (including by mortgage and lease) and may not be abrogated by the state (except for compensation in the exercise of its right of eminent domain)</a:t>
            </a:r>
          </a:p>
          <a:p>
            <a:pPr>
              <a:lnSpc>
                <a:spcPct val="80000"/>
              </a:lnSpc>
            </a:pPr>
            <a:r>
              <a:rPr lang="en-US" sz="2000"/>
              <a:t>Inventory, receivables, intangibles and contractual rights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3800"/>
              <a:t>Valuation Issues – Cash and In-kind</a:t>
            </a:r>
          </a:p>
        </p:txBody>
      </p:sp>
      <p:sp>
        <p:nvSpPr>
          <p:cNvPr id="26627" name="Rectangle 3"/>
          <p:cNvSpPr>
            <a:spLocks noGrp="1" noChangeArrowheads="1"/>
          </p:cNvSpPr>
          <p:nvPr>
            <p:ph type="body" idx="1"/>
          </p:nvPr>
        </p:nvSpPr>
        <p:spPr>
          <a:xfrm>
            <a:off x="381000" y="1371600"/>
            <a:ext cx="8305800" cy="5029200"/>
          </a:xfrm>
        </p:spPr>
        <p:txBody>
          <a:bodyPr/>
          <a:lstStyle/>
          <a:p>
            <a:pPr>
              <a:lnSpc>
                <a:spcPct val="80000"/>
              </a:lnSpc>
            </a:pPr>
            <a:r>
              <a:rPr lang="en-US" sz="2000"/>
              <a:t>Relative value of parties’ contributions determines share of profits</a:t>
            </a:r>
          </a:p>
          <a:p>
            <a:pPr>
              <a:lnSpc>
                <a:spcPct val="80000"/>
              </a:lnSpc>
            </a:pPr>
            <a:r>
              <a:rPr lang="en-US" sz="2000"/>
              <a:t>Value of non-cash contributions is usually a hotly negotiated issue (Chinese contributions usually in-kind; foreign usually cash or combination)</a:t>
            </a:r>
          </a:p>
          <a:p>
            <a:pPr>
              <a:lnSpc>
                <a:spcPct val="80000"/>
              </a:lnSpc>
            </a:pPr>
            <a:r>
              <a:rPr lang="en-US" sz="2000"/>
              <a:t>Value of non-cash contributions must be set forth in the capital contribution section of the JV contract</a:t>
            </a:r>
          </a:p>
          <a:p>
            <a:pPr>
              <a:lnSpc>
                <a:spcPct val="80000"/>
              </a:lnSpc>
            </a:pPr>
            <a:r>
              <a:rPr lang="en-US" sz="2000"/>
              <a:t>Non-cash contributions by foreign parties must also be valued by the State Import and Export Commodities Inspection Administration</a:t>
            </a:r>
          </a:p>
          <a:p>
            <a:pPr>
              <a:lnSpc>
                <a:spcPct val="80000"/>
              </a:lnSpc>
            </a:pPr>
            <a:r>
              <a:rPr lang="en-US" sz="2000"/>
              <a:t>Actual contribution of both cash and non-cash inputs must be verified by a licensed PRC accounting firm</a:t>
            </a:r>
          </a:p>
          <a:p>
            <a:pPr>
              <a:lnSpc>
                <a:spcPct val="80000"/>
              </a:lnSpc>
            </a:pPr>
            <a:r>
              <a:rPr lang="en-US" sz="2000"/>
              <a:t>State-owned assets (such as assets owned by state enterprises) must be valued by a valuation firm licensed by the State Assets Management Bureau</a:t>
            </a:r>
          </a:p>
          <a:p>
            <a:pPr>
              <a:lnSpc>
                <a:spcPct val="80000"/>
              </a:lnSpc>
            </a:pPr>
            <a:r>
              <a:rPr lang="en-US" sz="2000"/>
              <a:t>Localities have standards to value land use rights; foreign investors should investigate whether Chinese side’s valuation falls within the official range</a:t>
            </a:r>
          </a:p>
          <a:p>
            <a:pPr>
              <a:lnSpc>
                <a:spcPct val="80000"/>
              </a:lnSpc>
            </a:pPr>
            <a:r>
              <a:rPr lang="en-US" sz="2000"/>
              <a:t>Investors should bear in mind that the official guidelines assume granted land use rights rather than allocated land use rights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Other Issues</a:t>
            </a:r>
          </a:p>
        </p:txBody>
      </p:sp>
      <p:sp>
        <p:nvSpPr>
          <p:cNvPr id="27651" name="Rectangle 3"/>
          <p:cNvSpPr>
            <a:spLocks noGrp="1" noChangeArrowheads="1"/>
          </p:cNvSpPr>
          <p:nvPr>
            <p:ph type="body" idx="1"/>
          </p:nvPr>
        </p:nvSpPr>
        <p:spPr>
          <a:xfrm>
            <a:off x="533400" y="1371600"/>
            <a:ext cx="8610600" cy="4953000"/>
          </a:xfrm>
        </p:spPr>
        <p:txBody>
          <a:bodyPr/>
          <a:lstStyle/>
          <a:p>
            <a:pPr>
              <a:lnSpc>
                <a:spcPct val="80000"/>
              </a:lnSpc>
            </a:pPr>
            <a:r>
              <a:rPr lang="en-US" sz="2000"/>
              <a:t>Registered Capital</a:t>
            </a:r>
          </a:p>
          <a:p>
            <a:pPr lvl="1">
              <a:lnSpc>
                <a:spcPct val="80000"/>
              </a:lnSpc>
            </a:pPr>
            <a:r>
              <a:rPr lang="en-US" sz="1800"/>
              <a:t>Minimum of 1/3 total capital; cannot be reduced</a:t>
            </a:r>
          </a:p>
          <a:p>
            <a:pPr>
              <a:lnSpc>
                <a:spcPct val="80000"/>
              </a:lnSpc>
            </a:pPr>
            <a:r>
              <a:rPr lang="en-US" sz="2000"/>
              <a:t>Conditions to the Effectiveness of JVs</a:t>
            </a:r>
          </a:p>
          <a:p>
            <a:pPr lvl="1">
              <a:lnSpc>
                <a:spcPct val="80000"/>
              </a:lnSpc>
            </a:pPr>
            <a:r>
              <a:rPr lang="en-US" sz="1800"/>
              <a:t>Transfer of property</a:t>
            </a:r>
          </a:p>
          <a:p>
            <a:pPr lvl="1">
              <a:lnSpc>
                <a:spcPct val="80000"/>
              </a:lnSpc>
            </a:pPr>
            <a:r>
              <a:rPr lang="en-US" sz="1800"/>
              <a:t>Contribution of assets</a:t>
            </a:r>
          </a:p>
          <a:p>
            <a:pPr lvl="1">
              <a:lnSpc>
                <a:spcPct val="80000"/>
              </a:lnSpc>
            </a:pPr>
            <a:r>
              <a:rPr lang="en-US" sz="1800"/>
              <a:t>Necessary approvals</a:t>
            </a:r>
          </a:p>
          <a:p>
            <a:pPr>
              <a:lnSpc>
                <a:spcPct val="80000"/>
              </a:lnSpc>
            </a:pPr>
            <a:r>
              <a:rPr lang="en-US" sz="2000"/>
              <a:t>Feasibility Studies – Prior Approval </a:t>
            </a:r>
            <a:r>
              <a:rPr lang="en-US" sz="2000" b="1" i="1" u="sng"/>
              <a:t>Mandatory</a:t>
            </a:r>
          </a:p>
          <a:p>
            <a:pPr lvl="1">
              <a:lnSpc>
                <a:spcPct val="80000"/>
              </a:lnSpc>
            </a:pPr>
            <a:r>
              <a:rPr lang="en-US" sz="1800"/>
              <a:t>Objectives, sources of investment, sources of foreign exchange and raw materials, site, technology requirements</a:t>
            </a:r>
          </a:p>
          <a:p>
            <a:pPr lvl="1">
              <a:lnSpc>
                <a:spcPct val="80000"/>
              </a:lnSpc>
            </a:pPr>
            <a:r>
              <a:rPr lang="en-US" sz="1800"/>
              <a:t>Economic benefit analysis, financial projections</a:t>
            </a:r>
          </a:p>
          <a:p>
            <a:pPr lvl="1">
              <a:lnSpc>
                <a:spcPct val="80000"/>
              </a:lnSpc>
            </a:pPr>
            <a:r>
              <a:rPr lang="en-US" sz="1800"/>
              <a:t>Labor requirements</a:t>
            </a:r>
          </a:p>
          <a:p>
            <a:pPr lvl="1">
              <a:lnSpc>
                <a:spcPct val="80000"/>
              </a:lnSpc>
            </a:pPr>
            <a:r>
              <a:rPr lang="en-US" sz="1800"/>
              <a:t>Marketing plans, distribution, export percentages, forex balancing</a:t>
            </a:r>
          </a:p>
          <a:p>
            <a:pPr>
              <a:lnSpc>
                <a:spcPct val="80000"/>
              </a:lnSpc>
            </a:pPr>
            <a:r>
              <a:rPr lang="en-US" sz="2000"/>
              <a:t>Non-competition clauses</a:t>
            </a:r>
          </a:p>
          <a:p>
            <a:pPr lvl="1">
              <a:lnSpc>
                <a:spcPct val="80000"/>
              </a:lnSpc>
            </a:pPr>
            <a:r>
              <a:rPr lang="en-US" sz="1800"/>
              <a:t>Geographic</a:t>
            </a:r>
          </a:p>
          <a:p>
            <a:pPr lvl="1">
              <a:lnSpc>
                <a:spcPct val="80000"/>
              </a:lnSpc>
            </a:pPr>
            <a:r>
              <a:rPr lang="en-US" sz="1800"/>
              <a:t>Product line(s)</a:t>
            </a:r>
          </a:p>
          <a:p>
            <a:pPr lvl="1">
              <a:lnSpc>
                <a:spcPct val="80000"/>
              </a:lnSpc>
            </a:pPr>
            <a:r>
              <a:rPr lang="en-US" sz="1800"/>
              <a:t>Marketing plans, distribution</a:t>
            </a:r>
          </a:p>
          <a:p>
            <a:pPr>
              <a:lnSpc>
                <a:spcPct val="80000"/>
              </a:lnSpc>
            </a:pPr>
            <a:r>
              <a:rPr lang="en-US" sz="2000"/>
              <a:t>Chinese Law Opinion Letters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Off-shore Holding Structures</a:t>
            </a:r>
          </a:p>
        </p:txBody>
      </p:sp>
      <p:sp>
        <p:nvSpPr>
          <p:cNvPr id="28675" name="Rectangle 3"/>
          <p:cNvSpPr>
            <a:spLocks noGrp="1" noChangeArrowheads="1"/>
          </p:cNvSpPr>
          <p:nvPr>
            <p:ph type="body" idx="1"/>
          </p:nvPr>
        </p:nvSpPr>
        <p:spPr/>
        <p:txBody>
          <a:bodyPr/>
          <a:lstStyle/>
          <a:p>
            <a:pPr>
              <a:lnSpc>
                <a:spcPct val="90000"/>
              </a:lnSpc>
              <a:buFont typeface="Wingdings" pitchFamily="2" charset="2"/>
              <a:buNone/>
            </a:pPr>
            <a:r>
              <a:rPr lang="en-US" sz="2400"/>
              <a:t>Most foreign investors prefer to conduct their Chinese investments through a series of offshore, single purpose, limited liability companies:</a:t>
            </a:r>
          </a:p>
          <a:p>
            <a:pPr>
              <a:lnSpc>
                <a:spcPct val="90000"/>
              </a:lnSpc>
            </a:pPr>
            <a:r>
              <a:rPr lang="en-US" sz="2400"/>
              <a:t>Permits investors to limit China project liability to one offshore entity</a:t>
            </a:r>
          </a:p>
          <a:p>
            <a:pPr>
              <a:lnSpc>
                <a:spcPct val="90000"/>
              </a:lnSpc>
            </a:pPr>
            <a:r>
              <a:rPr lang="en-US" sz="2400"/>
              <a:t>Facilitates future transfers of the investment</a:t>
            </a:r>
          </a:p>
          <a:p>
            <a:pPr>
              <a:lnSpc>
                <a:spcPct val="90000"/>
              </a:lnSpc>
            </a:pPr>
            <a:r>
              <a:rPr lang="en-US" sz="2400"/>
              <a:t>Where there are multiple foreign investors in a JV, foreign parties may work out the details of their cooperation in a shareholders’ agreement</a:t>
            </a:r>
          </a:p>
          <a:p>
            <a:pPr>
              <a:lnSpc>
                <a:spcPct val="90000"/>
              </a:lnSpc>
            </a:pPr>
            <a:r>
              <a:rPr lang="en-US" sz="2400"/>
              <a:t>Chinese JV law does not provide for more complex corporate capital structures, such as preferred stock, redemption rights, or the like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Exit Strategies</a:t>
            </a:r>
          </a:p>
        </p:txBody>
      </p:sp>
      <p:sp>
        <p:nvSpPr>
          <p:cNvPr id="29699" name="Rectangle 3"/>
          <p:cNvSpPr>
            <a:spLocks noGrp="1" noChangeArrowheads="1"/>
          </p:cNvSpPr>
          <p:nvPr>
            <p:ph type="body" idx="1"/>
          </p:nvPr>
        </p:nvSpPr>
        <p:spPr>
          <a:xfrm>
            <a:off x="609600" y="1600200"/>
            <a:ext cx="7924800" cy="4876800"/>
          </a:xfrm>
        </p:spPr>
        <p:txBody>
          <a:bodyPr/>
          <a:lstStyle/>
          <a:p>
            <a:pPr>
              <a:lnSpc>
                <a:spcPct val="80000"/>
              </a:lnSpc>
            </a:pPr>
            <a:r>
              <a:rPr lang="en-US" sz="2400"/>
              <a:t>Most investors in China are strategic investors – manufacturing firms wishing to establish long-term production facilities to service China and Asian regional markets</a:t>
            </a:r>
          </a:p>
          <a:p>
            <a:pPr>
              <a:lnSpc>
                <a:spcPct val="80000"/>
              </a:lnSpc>
            </a:pPr>
            <a:r>
              <a:rPr lang="en-US" sz="2400"/>
              <a:t>They typically are not greatly concerned about the mechanics or financial consequences of disposing of their investments</a:t>
            </a:r>
          </a:p>
          <a:p>
            <a:pPr>
              <a:lnSpc>
                <a:spcPct val="80000"/>
              </a:lnSpc>
            </a:pPr>
            <a:r>
              <a:rPr lang="en-US" sz="2400"/>
              <a:t>Growing group of financial/portfolio investors in China</a:t>
            </a:r>
          </a:p>
          <a:p>
            <a:pPr lvl="1">
              <a:lnSpc>
                <a:spcPct val="80000"/>
              </a:lnSpc>
            </a:pPr>
            <a:r>
              <a:rPr lang="en-US" sz="2000"/>
              <a:t>Investment funds</a:t>
            </a:r>
          </a:p>
          <a:p>
            <a:pPr lvl="1">
              <a:lnSpc>
                <a:spcPct val="80000"/>
              </a:lnSpc>
            </a:pPr>
            <a:r>
              <a:rPr lang="en-US" sz="2000"/>
              <a:t>Merchant banks</a:t>
            </a:r>
          </a:p>
          <a:p>
            <a:pPr lvl="1">
              <a:lnSpc>
                <a:spcPct val="80000"/>
              </a:lnSpc>
            </a:pPr>
            <a:r>
              <a:rPr lang="en-US" sz="2000"/>
              <a:t>Other financial institutions</a:t>
            </a:r>
          </a:p>
          <a:p>
            <a:pPr>
              <a:lnSpc>
                <a:spcPct val="80000"/>
              </a:lnSpc>
            </a:pPr>
            <a:r>
              <a:rPr lang="en-US" sz="2400"/>
              <a:t>These investors are keenly interested in strategies for tax-efficient exit from their investments within a set time horizon</a:t>
            </a:r>
          </a:p>
          <a:p>
            <a:pPr lvl="1">
              <a:lnSpc>
                <a:spcPct val="80000"/>
              </a:lnSpc>
              <a:buFont typeface="Wingdings" pitchFamily="2" charset="2"/>
              <a:buNone/>
            </a:pPr>
            <a:endParaRPr lang="en-US" sz="2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Intellectual Property</a:t>
            </a:r>
          </a:p>
        </p:txBody>
      </p:sp>
      <p:sp>
        <p:nvSpPr>
          <p:cNvPr id="30723" name="Rectangle 3"/>
          <p:cNvSpPr>
            <a:spLocks noGrp="1" noChangeArrowheads="1"/>
          </p:cNvSpPr>
          <p:nvPr>
            <p:ph type="body" idx="1"/>
          </p:nvPr>
        </p:nvSpPr>
        <p:spPr>
          <a:xfrm>
            <a:off x="609600" y="1600200"/>
            <a:ext cx="7924800" cy="5029200"/>
          </a:xfrm>
        </p:spPr>
        <p:txBody>
          <a:bodyPr/>
          <a:lstStyle/>
          <a:p>
            <a:pPr>
              <a:lnSpc>
                <a:spcPct val="80000"/>
              </a:lnSpc>
              <a:buFont typeface="Wingdings" pitchFamily="2" charset="2"/>
              <a:buNone/>
            </a:pPr>
            <a:r>
              <a:rPr lang="en-US" sz="2400"/>
              <a:t>IP Rights Violations Remain a Serious Threat</a:t>
            </a:r>
          </a:p>
          <a:p>
            <a:pPr>
              <a:lnSpc>
                <a:spcPct val="80000"/>
              </a:lnSpc>
            </a:pPr>
            <a:r>
              <a:rPr lang="en-US" sz="2400"/>
              <a:t>IP violations are widespread in China</a:t>
            </a:r>
          </a:p>
          <a:p>
            <a:pPr lvl="1">
              <a:lnSpc>
                <a:spcPct val="80000"/>
              </a:lnSpc>
            </a:pPr>
            <a:r>
              <a:rPr lang="en-US" sz="2000"/>
              <a:t>Infringing/counterfeiting (20%+ of all consumer products)</a:t>
            </a:r>
          </a:p>
          <a:p>
            <a:pPr lvl="1">
              <a:lnSpc>
                <a:spcPct val="80000"/>
              </a:lnSpc>
            </a:pPr>
            <a:r>
              <a:rPr lang="en-US" sz="2000"/>
              <a:t>Piracy (90%+ of movies, software, games, books)</a:t>
            </a:r>
          </a:p>
          <a:p>
            <a:pPr lvl="1">
              <a:lnSpc>
                <a:spcPct val="80000"/>
              </a:lnSpc>
            </a:pPr>
            <a:r>
              <a:rPr lang="en-US" sz="2000"/>
              <a:t>Imitation of product designs</a:t>
            </a:r>
          </a:p>
          <a:p>
            <a:pPr lvl="1">
              <a:lnSpc>
                <a:spcPct val="80000"/>
              </a:lnSpc>
            </a:pPr>
            <a:r>
              <a:rPr lang="en-US" sz="2000"/>
              <a:t>IP theft by employees/partners</a:t>
            </a:r>
          </a:p>
          <a:p>
            <a:pPr>
              <a:lnSpc>
                <a:spcPct val="80000"/>
              </a:lnSpc>
            </a:pPr>
            <a:r>
              <a:rPr lang="en-US" sz="2400"/>
              <a:t>In the US, Canada, Japan and EU, China is the No. 1 source of seizures of infringing goods </a:t>
            </a:r>
          </a:p>
          <a:p>
            <a:pPr>
              <a:lnSpc>
                <a:spcPct val="80000"/>
              </a:lnSpc>
            </a:pPr>
            <a:r>
              <a:rPr lang="en-US" sz="2400"/>
              <a:t>Chinese government entities may acquiesce in infringing/counterfeiting activities</a:t>
            </a:r>
          </a:p>
          <a:p>
            <a:pPr lvl="1">
              <a:lnSpc>
                <a:spcPct val="80000"/>
              </a:lnSpc>
            </a:pPr>
            <a:r>
              <a:rPr lang="en-US" sz="2000"/>
              <a:t>Local governments (sole source of revenue and salaries for local courts and judges) protect local taxpayers and employers</a:t>
            </a:r>
          </a:p>
          <a:p>
            <a:pPr lvl="1">
              <a:lnSpc>
                <a:spcPct val="80000"/>
              </a:lnSpc>
            </a:pPr>
            <a:r>
              <a:rPr lang="en-US" sz="2000"/>
              <a:t>National government determined to advanced China’s technological progress by whatever means</a:t>
            </a:r>
          </a:p>
          <a:p>
            <a:pPr lvl="1">
              <a:lnSpc>
                <a:spcPct val="80000"/>
              </a:lnSpc>
              <a:buFont typeface="Wingdings" pitchFamily="2" charset="2"/>
              <a:buNone/>
            </a:pPr>
            <a:endParaRPr lang="en-US"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3800"/>
              <a:t>Intellectual Property – Conclusions </a:t>
            </a:r>
          </a:p>
        </p:txBody>
      </p:sp>
      <p:sp>
        <p:nvSpPr>
          <p:cNvPr id="35843" name="Rectangle 3"/>
          <p:cNvSpPr>
            <a:spLocks noGrp="1" noChangeArrowheads="1"/>
          </p:cNvSpPr>
          <p:nvPr>
            <p:ph type="body" idx="1"/>
          </p:nvPr>
        </p:nvSpPr>
        <p:spPr/>
        <p:txBody>
          <a:bodyPr/>
          <a:lstStyle/>
          <a:p>
            <a:pPr>
              <a:lnSpc>
                <a:spcPct val="90000"/>
              </a:lnSpc>
            </a:pPr>
            <a:r>
              <a:rPr lang="en-US" sz="2400"/>
              <a:t>China’s IP Laws “closing in” on international standards</a:t>
            </a:r>
          </a:p>
          <a:p>
            <a:pPr>
              <a:lnSpc>
                <a:spcPct val="90000"/>
              </a:lnSpc>
            </a:pPr>
            <a:r>
              <a:rPr lang="en-US" sz="2400"/>
              <a:t>IP enforcement in China – still a “work in progress”</a:t>
            </a:r>
          </a:p>
          <a:p>
            <a:pPr>
              <a:lnSpc>
                <a:spcPct val="90000"/>
              </a:lnSpc>
            </a:pPr>
            <a:r>
              <a:rPr lang="en-US" sz="2400"/>
              <a:t>Foreign companies should file and protect IP in China</a:t>
            </a:r>
          </a:p>
          <a:p>
            <a:pPr lvl="1">
              <a:lnSpc>
                <a:spcPct val="90000"/>
              </a:lnSpc>
            </a:pPr>
            <a:r>
              <a:rPr lang="en-US" sz="2000"/>
              <a:t>Patents</a:t>
            </a:r>
          </a:p>
          <a:p>
            <a:pPr lvl="1">
              <a:lnSpc>
                <a:spcPct val="90000"/>
              </a:lnSpc>
            </a:pPr>
            <a:r>
              <a:rPr lang="en-US" sz="2000"/>
              <a:t>Trademarks and copyrights</a:t>
            </a:r>
          </a:p>
          <a:p>
            <a:pPr lvl="1">
              <a:lnSpc>
                <a:spcPct val="90000"/>
              </a:lnSpc>
            </a:pPr>
            <a:r>
              <a:rPr lang="en-US" sz="2000"/>
              <a:t>Non-compete and confidentiality agreements</a:t>
            </a:r>
          </a:p>
          <a:p>
            <a:pPr>
              <a:lnSpc>
                <a:spcPct val="90000"/>
              </a:lnSpc>
            </a:pPr>
            <a:r>
              <a:rPr lang="en-US" sz="2400"/>
              <a:t>Foreign IP owners can successfully enforce IP rights in China</a:t>
            </a:r>
          </a:p>
          <a:p>
            <a:pPr lvl="1">
              <a:lnSpc>
                <a:spcPct val="90000"/>
              </a:lnSpc>
            </a:pPr>
            <a:r>
              <a:rPr lang="en-US" sz="2000"/>
              <a:t>Don’t be reluctant to sue in China</a:t>
            </a:r>
          </a:p>
          <a:p>
            <a:pPr lvl="1">
              <a:lnSpc>
                <a:spcPct val="90000"/>
              </a:lnSpc>
            </a:pPr>
            <a:r>
              <a:rPr lang="en-US" sz="2000"/>
              <a:t>Don’t wait too long – two-year statute of limitations</a:t>
            </a:r>
          </a:p>
          <a:p>
            <a:pPr lvl="1">
              <a:lnSpc>
                <a:spcPct val="90000"/>
              </a:lnSpc>
            </a:pPr>
            <a:r>
              <a:rPr lang="en-US" sz="2000"/>
              <a:t>Choose counsel carefully</a:t>
            </a:r>
          </a:p>
          <a:p>
            <a:pPr lvl="1">
              <a:lnSpc>
                <a:spcPct val="90000"/>
              </a:lnSpc>
              <a:buFont typeface="Wingdings" pitchFamily="2" charset="2"/>
              <a:buNone/>
            </a:pPr>
            <a:endParaRPr lang="en-US" sz="2000"/>
          </a:p>
        </p:txBody>
      </p:sp>
    </p:spTree>
  </p:cSld>
  <p:clrMapOvr>
    <a:masterClrMapping/>
  </p:clrMapOvr>
</p:sld>
</file>

<file path=ppt/theme/theme1.xml><?xml version="1.0" encoding="utf-8"?>
<a:theme xmlns:a="http://schemas.openxmlformats.org/drawingml/2006/main" name="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Rad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1557</Words>
  <Application>Microsoft Office PowerPoint</Application>
  <PresentationFormat>On-screen Show (4:3)</PresentationFormat>
  <Paragraphs>194</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Times New Roman</vt:lpstr>
      <vt:lpstr>Wingdings</vt:lpstr>
      <vt:lpstr>Arial Black</vt:lpstr>
      <vt:lpstr>SimSun</vt:lpstr>
      <vt:lpstr>Radial</vt:lpstr>
      <vt:lpstr>Chinese Regulation of Foreign Business - 2010</vt:lpstr>
      <vt:lpstr>Introduction </vt:lpstr>
      <vt:lpstr>China:  Basic Facts</vt:lpstr>
      <vt:lpstr>Selected 2008 FDI Recipients (Source: UNCTAD)</vt:lpstr>
      <vt:lpstr>Look Before You Leap</vt:lpstr>
      <vt:lpstr>Brief History of Foreign Investment</vt:lpstr>
      <vt:lpstr>Current Investment Framework (1)</vt:lpstr>
      <vt:lpstr>Current Investment Framework (2)</vt:lpstr>
      <vt:lpstr>Market Access</vt:lpstr>
      <vt:lpstr>New Foreign M&amp;A Regulations</vt:lpstr>
      <vt:lpstr>Growth Factors for M&amp;A Investments</vt:lpstr>
      <vt:lpstr>Investment Vehicles </vt:lpstr>
      <vt:lpstr>Selecting the Chinese Partner</vt:lpstr>
      <vt:lpstr>Due Diligence:  Overview</vt:lpstr>
      <vt:lpstr>Due Diligence:  Key Points</vt:lpstr>
      <vt:lpstr>Transition Issues for Transfers of Existing Facilities into Joint Ventures</vt:lpstr>
      <vt:lpstr>Valuation Issues – Cash and In-kind</vt:lpstr>
      <vt:lpstr>Other Issues</vt:lpstr>
      <vt:lpstr>Off-shore Holding Structures</vt:lpstr>
      <vt:lpstr>Exit Strategies</vt:lpstr>
      <vt:lpstr>Intellectual Property</vt:lpstr>
      <vt:lpstr>Intellectual Property – Conclusions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Chinese Regulation of Foreign Business</dc:title>
  <dc:creator>James Feinerman</dc:creator>
  <cp:lastModifiedBy>feinerma</cp:lastModifiedBy>
  <cp:revision>15</cp:revision>
  <dcterms:created xsi:type="dcterms:W3CDTF">2007-03-20T19:14:35Z</dcterms:created>
  <dcterms:modified xsi:type="dcterms:W3CDTF">2010-02-23T15:59:12Z</dcterms:modified>
</cp:coreProperties>
</file>